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78" r:id="rId6"/>
    <p:sldId id="257" r:id="rId7"/>
    <p:sldId id="258" r:id="rId8"/>
    <p:sldId id="1579" r:id="rId9"/>
    <p:sldId id="1598" r:id="rId10"/>
    <p:sldId id="276" r:id="rId11"/>
    <p:sldId id="270" r:id="rId12"/>
    <p:sldId id="1581" r:id="rId13"/>
    <p:sldId id="1582" r:id="rId14"/>
    <p:sldId id="1584" r:id="rId15"/>
    <p:sldId id="1585" r:id="rId16"/>
    <p:sldId id="1587" r:id="rId17"/>
    <p:sldId id="1586" r:id="rId18"/>
    <p:sldId id="1588" r:id="rId19"/>
    <p:sldId id="1589" r:id="rId20"/>
    <p:sldId id="260" r:id="rId21"/>
    <p:sldId id="261" r:id="rId22"/>
    <p:sldId id="1573" r:id="rId23"/>
    <p:sldId id="282" r:id="rId24"/>
    <p:sldId id="281" r:id="rId25"/>
    <p:sldId id="1592" r:id="rId26"/>
    <p:sldId id="1578" r:id="rId27"/>
    <p:sldId id="263" r:id="rId28"/>
    <p:sldId id="264" r:id="rId29"/>
    <p:sldId id="1593" r:id="rId30"/>
    <p:sldId id="1597" r:id="rId31"/>
    <p:sldId id="1595" r:id="rId32"/>
    <p:sldId id="265" r:id="rId33"/>
    <p:sldId id="1602" r:id="rId34"/>
    <p:sldId id="1601" r:id="rId35"/>
    <p:sldId id="1603" r:id="rId36"/>
    <p:sldId id="1604" r:id="rId37"/>
    <p:sldId id="1605" r:id="rId38"/>
    <p:sldId id="1576" r:id="rId39"/>
    <p:sldId id="1577" r:id="rId40"/>
    <p:sldId id="1574" r:id="rId41"/>
    <p:sldId id="1606" r:id="rId42"/>
    <p:sldId id="1599" r:id="rId43"/>
    <p:sldId id="1600" r:id="rId44"/>
    <p:sldId id="266" r:id="rId45"/>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umya" id="{87743CE8-BF39-461A-AF4D-F48551C5EC90}">
          <p14:sldIdLst>
            <p14:sldId id="256"/>
            <p14:sldId id="278"/>
            <p14:sldId id="257"/>
            <p14:sldId id="258"/>
            <p14:sldId id="1579"/>
          </p14:sldIdLst>
        </p14:section>
        <p14:section name="Sebastian" id="{4F1BD5A7-BEEE-4DD1-B8D3-F9E03D2A7E17}">
          <p14:sldIdLst>
            <p14:sldId id="1598"/>
            <p14:sldId id="276"/>
            <p14:sldId id="270"/>
            <p14:sldId id="1581"/>
            <p14:sldId id="1582"/>
            <p14:sldId id="1584"/>
            <p14:sldId id="1585"/>
            <p14:sldId id="1587"/>
            <p14:sldId id="1586"/>
            <p14:sldId id="1588"/>
            <p14:sldId id="1589"/>
            <p14:sldId id="260"/>
            <p14:sldId id="261"/>
            <p14:sldId id="1573"/>
            <p14:sldId id="282"/>
            <p14:sldId id="281"/>
            <p14:sldId id="1592"/>
          </p14:sldIdLst>
        </p14:section>
        <p14:section name="Soumya" id="{204590BE-47AA-41EB-9924-13385499D6E3}">
          <p14:sldIdLst>
            <p14:sldId id="1578"/>
            <p14:sldId id="263"/>
            <p14:sldId id="264"/>
            <p14:sldId id="1593"/>
            <p14:sldId id="1597"/>
            <p14:sldId id="1595"/>
            <p14:sldId id="265"/>
            <p14:sldId id="1602"/>
            <p14:sldId id="1601"/>
            <p14:sldId id="1603"/>
            <p14:sldId id="1604"/>
            <p14:sldId id="1605"/>
            <p14:sldId id="1576"/>
            <p14:sldId id="1577"/>
            <p14:sldId id="1574"/>
            <p14:sldId id="1606"/>
            <p14:sldId id="1599"/>
            <p14:sldId id="1600"/>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BF"/>
    <a:srgbClr val="109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221FC-BD55-B128-439D-B953D5EFCDC0}" v="1476" dt="2025-06-16T11:41:38.235"/>
    <p1510:client id="{0F2079C1-9E4F-4DB4-9CD9-426E340D81DE}" v="928" dt="2025-06-16T21:24:18.128"/>
    <p1510:client id="{368A9F4C-8516-4BDC-091E-1E239B3366AD}" v="81" dt="2025-06-16T11:34:13.781"/>
    <p1510:client id="{3F050253-78F4-1436-06DF-2B032A313F42}" v="12" dt="2025-06-16T14:47:00.072"/>
    <p1510:client id="{890BE2CD-A93A-1157-8205-C5A9DEFF6D42}" v="16" dt="2025-06-18T08:19:46.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8.png"/><Relationship Id="rId7" Type="http://schemas.openxmlformats.org/officeDocument/2006/relationships/image" Target="../media/image53.png"/><Relationship Id="rId12" Type="http://schemas.openxmlformats.org/officeDocument/2006/relationships/image" Target="../media/image59.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2.svg"/><Relationship Id="rId11" Type="http://schemas.openxmlformats.org/officeDocument/2006/relationships/image" Target="../media/image58.png"/><Relationship Id="rId5" Type="http://schemas.openxmlformats.org/officeDocument/2006/relationships/image" Target="../media/image51.png"/><Relationship Id="rId10" Type="http://schemas.openxmlformats.org/officeDocument/2006/relationships/image" Target="../media/image57.svg"/><Relationship Id="rId4" Type="http://schemas.openxmlformats.org/officeDocument/2006/relationships/image" Target="../media/image49.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8.png"/><Relationship Id="rId7" Type="http://schemas.openxmlformats.org/officeDocument/2006/relationships/image" Target="../media/image53.png"/><Relationship Id="rId12" Type="http://schemas.openxmlformats.org/officeDocument/2006/relationships/image" Target="../media/image59.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2.svg"/><Relationship Id="rId11" Type="http://schemas.openxmlformats.org/officeDocument/2006/relationships/image" Target="../media/image58.png"/><Relationship Id="rId5" Type="http://schemas.openxmlformats.org/officeDocument/2006/relationships/image" Target="../media/image51.png"/><Relationship Id="rId10" Type="http://schemas.openxmlformats.org/officeDocument/2006/relationships/image" Target="../media/image57.svg"/><Relationship Id="rId4" Type="http://schemas.openxmlformats.org/officeDocument/2006/relationships/image" Target="../media/image49.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6103A2-3A2D-4B69-8731-9FD03B1ABC3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8709C0-036F-4C14-A92B-F1EB5138471C}">
      <dgm:prSet/>
      <dgm:spPr/>
      <dgm:t>
        <a:bodyPr/>
        <a:lstStyle/>
        <a:p>
          <a:pPr>
            <a:lnSpc>
              <a:spcPct val="100000"/>
            </a:lnSpc>
          </a:pPr>
          <a:r>
            <a:rPr lang="en-GB" i="1"/>
            <a:t>Critical Infrastructure Protection</a:t>
          </a:r>
          <a:endParaRPr lang="en-US"/>
        </a:p>
      </dgm:t>
    </dgm:pt>
    <dgm:pt modelId="{6E47851B-2BC2-4715-87CA-B164418D29CB}" type="parTrans" cxnId="{BE04E67D-2405-4063-B9BC-870F33791533}">
      <dgm:prSet/>
      <dgm:spPr/>
      <dgm:t>
        <a:bodyPr/>
        <a:lstStyle/>
        <a:p>
          <a:endParaRPr lang="en-US"/>
        </a:p>
      </dgm:t>
    </dgm:pt>
    <dgm:pt modelId="{043A1C8A-EB6A-4A49-8D5B-65A509708DF3}" type="sibTrans" cxnId="{BE04E67D-2405-4063-B9BC-870F33791533}">
      <dgm:prSet/>
      <dgm:spPr/>
      <dgm:t>
        <a:bodyPr/>
        <a:lstStyle/>
        <a:p>
          <a:endParaRPr lang="en-US"/>
        </a:p>
      </dgm:t>
    </dgm:pt>
    <dgm:pt modelId="{E42E7EA7-068C-40B8-A716-DB2B7023B4F7}">
      <dgm:prSet/>
      <dgm:spPr/>
      <dgm:t>
        <a:bodyPr/>
        <a:lstStyle/>
        <a:p>
          <a:pPr>
            <a:lnSpc>
              <a:spcPct val="100000"/>
            </a:lnSpc>
          </a:pPr>
          <a:r>
            <a:rPr lang="en-GB" i="1"/>
            <a:t>e-Health services</a:t>
          </a:r>
          <a:endParaRPr lang="en-US"/>
        </a:p>
      </dgm:t>
    </dgm:pt>
    <dgm:pt modelId="{EB2516F8-924D-4B44-B641-6251FC5BDF94}" type="parTrans" cxnId="{9179CD53-E720-44DC-AB75-7B060323953F}">
      <dgm:prSet/>
      <dgm:spPr/>
      <dgm:t>
        <a:bodyPr/>
        <a:lstStyle/>
        <a:p>
          <a:endParaRPr lang="en-US"/>
        </a:p>
      </dgm:t>
    </dgm:pt>
    <dgm:pt modelId="{29B4E4AD-35FD-48AA-9274-30743FCBF450}" type="sibTrans" cxnId="{9179CD53-E720-44DC-AB75-7B060323953F}">
      <dgm:prSet/>
      <dgm:spPr/>
      <dgm:t>
        <a:bodyPr/>
        <a:lstStyle/>
        <a:p>
          <a:endParaRPr lang="en-US"/>
        </a:p>
      </dgm:t>
    </dgm:pt>
    <dgm:pt modelId="{0DB39693-A85A-4549-BD2A-AC1D2536CE33}">
      <dgm:prSet/>
      <dgm:spPr/>
      <dgm:t>
        <a:bodyPr/>
        <a:lstStyle/>
        <a:p>
          <a:pPr>
            <a:lnSpc>
              <a:spcPct val="100000"/>
            </a:lnSpc>
          </a:pPr>
          <a:r>
            <a:rPr lang="en-US" i="1"/>
            <a:t>Quantum Cryptography for B2B and 5G</a:t>
          </a:r>
          <a:endParaRPr lang="en-US"/>
        </a:p>
      </dgm:t>
    </dgm:pt>
    <dgm:pt modelId="{3E68E1DB-83CA-481E-BCB6-40AEEF5EA2F9}" type="parTrans" cxnId="{1A5B591A-8312-485A-8825-85EBBA4B5A0F}">
      <dgm:prSet/>
      <dgm:spPr/>
      <dgm:t>
        <a:bodyPr/>
        <a:lstStyle/>
        <a:p>
          <a:endParaRPr lang="en-US"/>
        </a:p>
      </dgm:t>
    </dgm:pt>
    <dgm:pt modelId="{25CCAC0F-697F-4B70-B114-DEB7CFCF6C0D}" type="sibTrans" cxnId="{1A5B591A-8312-485A-8825-85EBBA4B5A0F}">
      <dgm:prSet/>
      <dgm:spPr/>
      <dgm:t>
        <a:bodyPr/>
        <a:lstStyle/>
        <a:p>
          <a:endParaRPr lang="en-US"/>
        </a:p>
      </dgm:t>
    </dgm:pt>
    <dgm:pt modelId="{F799ADF8-F316-4210-9E6D-8474C72B097A}">
      <dgm:prSet/>
      <dgm:spPr/>
      <dgm:t>
        <a:bodyPr/>
        <a:lstStyle/>
        <a:p>
          <a:pPr>
            <a:lnSpc>
              <a:spcPct val="100000"/>
            </a:lnSpc>
          </a:pPr>
          <a:r>
            <a:rPr lang="en-GB" i="1"/>
            <a:t>Self-healed network management</a:t>
          </a:r>
          <a:endParaRPr lang="en-US"/>
        </a:p>
      </dgm:t>
    </dgm:pt>
    <dgm:pt modelId="{61E206EC-C1D6-4567-9C4B-248E333D2532}" type="parTrans" cxnId="{66D179A1-61C8-49A3-9B2A-ADD5EA0AE371}">
      <dgm:prSet/>
      <dgm:spPr/>
      <dgm:t>
        <a:bodyPr/>
        <a:lstStyle/>
        <a:p>
          <a:endParaRPr lang="en-US"/>
        </a:p>
      </dgm:t>
    </dgm:pt>
    <dgm:pt modelId="{C66F23D2-1506-4600-948A-A4F2F0D32F0F}" type="sibTrans" cxnId="{66D179A1-61C8-49A3-9B2A-ADD5EA0AE371}">
      <dgm:prSet/>
      <dgm:spPr/>
      <dgm:t>
        <a:bodyPr/>
        <a:lstStyle/>
        <a:p>
          <a:endParaRPr lang="en-US"/>
        </a:p>
      </dgm:t>
    </dgm:pt>
    <dgm:pt modelId="{21F365FA-B64B-4209-89CB-C254F972B0D9}">
      <dgm:prSet/>
      <dgm:spPr/>
      <dgm:t>
        <a:bodyPr/>
        <a:lstStyle/>
        <a:p>
          <a:pPr>
            <a:lnSpc>
              <a:spcPct val="100000"/>
            </a:lnSpc>
          </a:pPr>
          <a:r>
            <a:rPr lang="en-US" i="1"/>
            <a:t>Quantum Cryptography with minimal amount of QKD devices allowing independent</a:t>
          </a:r>
          <a:endParaRPr lang="en-US"/>
        </a:p>
      </dgm:t>
    </dgm:pt>
    <dgm:pt modelId="{DBA7CB4D-F4B3-488D-A6C5-B2C1888356AB}" type="parTrans" cxnId="{ECF9ABC5-08BD-42E3-9779-A24E711CC672}">
      <dgm:prSet/>
      <dgm:spPr/>
      <dgm:t>
        <a:bodyPr/>
        <a:lstStyle/>
        <a:p>
          <a:endParaRPr lang="en-US"/>
        </a:p>
      </dgm:t>
    </dgm:pt>
    <dgm:pt modelId="{922F9994-CCDF-4893-8180-F2D7F239C267}" type="sibTrans" cxnId="{ECF9ABC5-08BD-42E3-9779-A24E711CC672}">
      <dgm:prSet/>
      <dgm:spPr/>
      <dgm:t>
        <a:bodyPr/>
        <a:lstStyle/>
        <a:p>
          <a:endParaRPr lang="en-US"/>
        </a:p>
      </dgm:t>
    </dgm:pt>
    <dgm:pt modelId="{E278ED8C-8B07-4950-BD1C-E2401E2D2A16}">
      <dgm:prSet/>
      <dgm:spPr/>
      <dgm:t>
        <a:bodyPr/>
        <a:lstStyle/>
        <a:p>
          <a:pPr>
            <a:lnSpc>
              <a:spcPct val="100000"/>
            </a:lnSpc>
          </a:pPr>
          <a:r>
            <a:rPr lang="en-US" i="1"/>
            <a:t>protection of users in collocated computing centers</a:t>
          </a:r>
          <a:endParaRPr lang="en-US"/>
        </a:p>
      </dgm:t>
    </dgm:pt>
    <dgm:pt modelId="{CFC53ED5-9EF4-4B30-8D7D-38D95C42FF03}" type="parTrans" cxnId="{52F385D9-5C8F-4ECF-AA7D-C2707193F5A9}">
      <dgm:prSet/>
      <dgm:spPr/>
      <dgm:t>
        <a:bodyPr/>
        <a:lstStyle/>
        <a:p>
          <a:endParaRPr lang="en-US"/>
        </a:p>
      </dgm:t>
    </dgm:pt>
    <dgm:pt modelId="{714DC33F-BBEB-4341-A1FC-3FDE9262E672}" type="sibTrans" cxnId="{52F385D9-5C8F-4ECF-AA7D-C2707193F5A9}">
      <dgm:prSet/>
      <dgm:spPr/>
      <dgm:t>
        <a:bodyPr/>
        <a:lstStyle/>
        <a:p>
          <a:endParaRPr lang="en-US"/>
        </a:p>
      </dgm:t>
    </dgm:pt>
    <dgm:pt modelId="{A17821BB-3892-43D4-A881-366BAEE7FDDB}" type="pres">
      <dgm:prSet presAssocID="{DB6103A2-3A2D-4B69-8731-9FD03B1ABC3C}" presName="root" presStyleCnt="0">
        <dgm:presLayoutVars>
          <dgm:dir/>
          <dgm:resizeHandles val="exact"/>
        </dgm:presLayoutVars>
      </dgm:prSet>
      <dgm:spPr/>
    </dgm:pt>
    <dgm:pt modelId="{7BA57485-3C1A-4E30-991C-D1BAC3BD55E8}" type="pres">
      <dgm:prSet presAssocID="{538709C0-036F-4C14-A92B-F1EB5138471C}" presName="compNode" presStyleCnt="0"/>
      <dgm:spPr/>
    </dgm:pt>
    <dgm:pt modelId="{AA8BB850-7A81-4C2D-B162-5166D3264264}" type="pres">
      <dgm:prSet presAssocID="{538709C0-036F-4C14-A92B-F1EB5138471C}" presName="bgRect" presStyleLbl="bgShp" presStyleIdx="0" presStyleCnt="6" custLinFactNeighborX="192" custLinFactNeighborY="-12651"/>
      <dgm:spPr/>
    </dgm:pt>
    <dgm:pt modelId="{CA03F56C-4565-4134-A173-48B653305996}" type="pres">
      <dgm:prSet presAssocID="{538709C0-036F-4C14-A92B-F1EB5138471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ck"/>
        </a:ext>
      </dgm:extLst>
    </dgm:pt>
    <dgm:pt modelId="{343C3ABE-97CD-455C-81D1-ECDBD4840975}" type="pres">
      <dgm:prSet presAssocID="{538709C0-036F-4C14-A92B-F1EB5138471C}" presName="spaceRect" presStyleCnt="0"/>
      <dgm:spPr/>
    </dgm:pt>
    <dgm:pt modelId="{A9723015-6D2B-439A-92F4-89E7DAE8B9B7}" type="pres">
      <dgm:prSet presAssocID="{538709C0-036F-4C14-A92B-F1EB5138471C}" presName="parTx" presStyleLbl="revTx" presStyleIdx="0" presStyleCnt="6">
        <dgm:presLayoutVars>
          <dgm:chMax val="0"/>
          <dgm:chPref val="0"/>
        </dgm:presLayoutVars>
      </dgm:prSet>
      <dgm:spPr/>
    </dgm:pt>
    <dgm:pt modelId="{671C1C70-1207-4ACE-851A-837F7A9DC39F}" type="pres">
      <dgm:prSet presAssocID="{043A1C8A-EB6A-4A49-8D5B-65A509708DF3}" presName="sibTrans" presStyleCnt="0"/>
      <dgm:spPr/>
    </dgm:pt>
    <dgm:pt modelId="{8D096B86-C010-4833-A863-1D8217DD7999}" type="pres">
      <dgm:prSet presAssocID="{E42E7EA7-068C-40B8-A716-DB2B7023B4F7}" presName="compNode" presStyleCnt="0"/>
      <dgm:spPr/>
    </dgm:pt>
    <dgm:pt modelId="{B3C2CF27-6449-434E-A870-E400A997A117}" type="pres">
      <dgm:prSet presAssocID="{E42E7EA7-068C-40B8-A716-DB2B7023B4F7}" presName="bgRect" presStyleLbl="bgShp" presStyleIdx="1" presStyleCnt="6"/>
      <dgm:spPr/>
    </dgm:pt>
    <dgm:pt modelId="{200978FF-9703-4C77-8F92-268D620FEDC5}" type="pres">
      <dgm:prSet presAssocID="{E42E7EA7-068C-40B8-A716-DB2B7023B4F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CC6275A7-80C4-488D-AD58-9DD22EA5D4F2}" type="pres">
      <dgm:prSet presAssocID="{E42E7EA7-068C-40B8-A716-DB2B7023B4F7}" presName="spaceRect" presStyleCnt="0"/>
      <dgm:spPr/>
    </dgm:pt>
    <dgm:pt modelId="{41F7C902-9AF1-4D63-9E8C-AB02E5F5DA37}" type="pres">
      <dgm:prSet presAssocID="{E42E7EA7-068C-40B8-A716-DB2B7023B4F7}" presName="parTx" presStyleLbl="revTx" presStyleIdx="1" presStyleCnt="6">
        <dgm:presLayoutVars>
          <dgm:chMax val="0"/>
          <dgm:chPref val="0"/>
        </dgm:presLayoutVars>
      </dgm:prSet>
      <dgm:spPr/>
    </dgm:pt>
    <dgm:pt modelId="{CC336AFB-D3ED-4EE9-9D3D-8D67814F4863}" type="pres">
      <dgm:prSet presAssocID="{29B4E4AD-35FD-48AA-9274-30743FCBF450}" presName="sibTrans" presStyleCnt="0"/>
      <dgm:spPr/>
    </dgm:pt>
    <dgm:pt modelId="{FAA6F270-E86A-4C35-8017-FFD9C1594A44}" type="pres">
      <dgm:prSet presAssocID="{0DB39693-A85A-4549-BD2A-AC1D2536CE33}" presName="compNode" presStyleCnt="0"/>
      <dgm:spPr/>
    </dgm:pt>
    <dgm:pt modelId="{89CDBFFB-F83B-4D04-9FEF-8F2FAE0FDBD6}" type="pres">
      <dgm:prSet presAssocID="{0DB39693-A85A-4549-BD2A-AC1D2536CE33}" presName="bgRect" presStyleLbl="bgShp" presStyleIdx="2" presStyleCnt="6"/>
      <dgm:spPr/>
    </dgm:pt>
    <dgm:pt modelId="{6B2CFFF7-1890-47DE-BD2E-AD67C6C903A3}" type="pres">
      <dgm:prSet presAssocID="{0DB39693-A85A-4549-BD2A-AC1D2536CE3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tom"/>
        </a:ext>
      </dgm:extLst>
    </dgm:pt>
    <dgm:pt modelId="{AF50E946-51F2-4DEC-8EAD-931957F22346}" type="pres">
      <dgm:prSet presAssocID="{0DB39693-A85A-4549-BD2A-AC1D2536CE33}" presName="spaceRect" presStyleCnt="0"/>
      <dgm:spPr/>
    </dgm:pt>
    <dgm:pt modelId="{4B5D21F1-5F22-4F5A-B3AD-3FD31DDB15EC}" type="pres">
      <dgm:prSet presAssocID="{0DB39693-A85A-4549-BD2A-AC1D2536CE33}" presName="parTx" presStyleLbl="revTx" presStyleIdx="2" presStyleCnt="6">
        <dgm:presLayoutVars>
          <dgm:chMax val="0"/>
          <dgm:chPref val="0"/>
        </dgm:presLayoutVars>
      </dgm:prSet>
      <dgm:spPr/>
    </dgm:pt>
    <dgm:pt modelId="{F23B74B0-85EC-406B-8A61-765CBEADC26C}" type="pres">
      <dgm:prSet presAssocID="{25CCAC0F-697F-4B70-B114-DEB7CFCF6C0D}" presName="sibTrans" presStyleCnt="0"/>
      <dgm:spPr/>
    </dgm:pt>
    <dgm:pt modelId="{E506ADC6-ED26-4990-A3E6-B4F02B816788}" type="pres">
      <dgm:prSet presAssocID="{F799ADF8-F316-4210-9E6D-8474C72B097A}" presName="compNode" presStyleCnt="0"/>
      <dgm:spPr/>
    </dgm:pt>
    <dgm:pt modelId="{1F7F698B-2268-43F8-9716-3C829BBA0E38}" type="pres">
      <dgm:prSet presAssocID="{F799ADF8-F316-4210-9E6D-8474C72B097A}" presName="bgRect" presStyleLbl="bgShp" presStyleIdx="3" presStyleCnt="6"/>
      <dgm:spPr/>
    </dgm:pt>
    <dgm:pt modelId="{0E740369-A780-4416-9ABE-E7748F9312E6}" type="pres">
      <dgm:prSet presAssocID="{F799ADF8-F316-4210-9E6D-8474C72B097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nnections"/>
        </a:ext>
      </dgm:extLst>
    </dgm:pt>
    <dgm:pt modelId="{B08A2CCC-EE17-4191-B1E9-735C8E105C9F}" type="pres">
      <dgm:prSet presAssocID="{F799ADF8-F316-4210-9E6D-8474C72B097A}" presName="spaceRect" presStyleCnt="0"/>
      <dgm:spPr/>
    </dgm:pt>
    <dgm:pt modelId="{050E0645-431A-4540-9FCB-8BE4059F3E74}" type="pres">
      <dgm:prSet presAssocID="{F799ADF8-F316-4210-9E6D-8474C72B097A}" presName="parTx" presStyleLbl="revTx" presStyleIdx="3" presStyleCnt="6">
        <dgm:presLayoutVars>
          <dgm:chMax val="0"/>
          <dgm:chPref val="0"/>
        </dgm:presLayoutVars>
      </dgm:prSet>
      <dgm:spPr/>
    </dgm:pt>
    <dgm:pt modelId="{F42C73E9-6A97-475F-BAED-8F39D4523D0B}" type="pres">
      <dgm:prSet presAssocID="{C66F23D2-1506-4600-948A-A4F2F0D32F0F}" presName="sibTrans" presStyleCnt="0"/>
      <dgm:spPr/>
    </dgm:pt>
    <dgm:pt modelId="{E5658532-D13A-4F14-8CFE-F03024CC1B8C}" type="pres">
      <dgm:prSet presAssocID="{21F365FA-B64B-4209-89CB-C254F972B0D9}" presName="compNode" presStyleCnt="0"/>
      <dgm:spPr/>
    </dgm:pt>
    <dgm:pt modelId="{3D3BCB5D-199A-4AF6-B71B-3297B9401113}" type="pres">
      <dgm:prSet presAssocID="{21F365FA-B64B-4209-89CB-C254F972B0D9}" presName="bgRect" presStyleLbl="bgShp" presStyleIdx="4" presStyleCnt="6"/>
      <dgm:spPr/>
    </dgm:pt>
    <dgm:pt modelId="{FF061318-34B6-4029-B3A7-244BD8D04613}" type="pres">
      <dgm:prSet presAssocID="{21F365FA-B64B-4209-89CB-C254F972B0D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rocessor"/>
        </a:ext>
      </dgm:extLst>
    </dgm:pt>
    <dgm:pt modelId="{A6D89E03-B614-4DA9-84C1-7073EAC9AD4A}" type="pres">
      <dgm:prSet presAssocID="{21F365FA-B64B-4209-89CB-C254F972B0D9}" presName="spaceRect" presStyleCnt="0"/>
      <dgm:spPr/>
    </dgm:pt>
    <dgm:pt modelId="{73344B3C-3413-4DE3-A14E-58C28941673A}" type="pres">
      <dgm:prSet presAssocID="{21F365FA-B64B-4209-89CB-C254F972B0D9}" presName="parTx" presStyleLbl="revTx" presStyleIdx="4" presStyleCnt="6">
        <dgm:presLayoutVars>
          <dgm:chMax val="0"/>
          <dgm:chPref val="0"/>
        </dgm:presLayoutVars>
      </dgm:prSet>
      <dgm:spPr/>
    </dgm:pt>
    <dgm:pt modelId="{2B547E64-3B87-4750-ABCF-3D3F4E825E80}" type="pres">
      <dgm:prSet presAssocID="{922F9994-CCDF-4893-8180-F2D7F239C267}" presName="sibTrans" presStyleCnt="0"/>
      <dgm:spPr/>
    </dgm:pt>
    <dgm:pt modelId="{CDC57CB8-67DD-4783-A8B5-D7068A1B443E}" type="pres">
      <dgm:prSet presAssocID="{E278ED8C-8B07-4950-BD1C-E2401E2D2A16}" presName="compNode" presStyleCnt="0"/>
      <dgm:spPr/>
    </dgm:pt>
    <dgm:pt modelId="{73D85AE4-D1D2-49B8-9531-DAB6D458C4B3}" type="pres">
      <dgm:prSet presAssocID="{E278ED8C-8B07-4950-BD1C-E2401E2D2A16}" presName="bgRect" presStyleLbl="bgShp" presStyleIdx="5" presStyleCnt="6"/>
      <dgm:spPr/>
    </dgm:pt>
    <dgm:pt modelId="{8F9F71F3-D840-45F6-ADA3-ED2308BAB32E}" type="pres">
      <dgm:prSet presAssocID="{E278ED8C-8B07-4950-BD1C-E2401E2D2A1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omputer"/>
        </a:ext>
      </dgm:extLst>
    </dgm:pt>
    <dgm:pt modelId="{E021F6EA-C3D4-462D-8CD3-D41811EBD3B6}" type="pres">
      <dgm:prSet presAssocID="{E278ED8C-8B07-4950-BD1C-E2401E2D2A16}" presName="spaceRect" presStyleCnt="0"/>
      <dgm:spPr/>
    </dgm:pt>
    <dgm:pt modelId="{9AE028F6-AE65-41B3-AA10-2CBEF90ACE29}" type="pres">
      <dgm:prSet presAssocID="{E278ED8C-8B07-4950-BD1C-E2401E2D2A16}" presName="parTx" presStyleLbl="revTx" presStyleIdx="5" presStyleCnt="6">
        <dgm:presLayoutVars>
          <dgm:chMax val="0"/>
          <dgm:chPref val="0"/>
        </dgm:presLayoutVars>
      </dgm:prSet>
      <dgm:spPr/>
    </dgm:pt>
  </dgm:ptLst>
  <dgm:cxnLst>
    <dgm:cxn modelId="{57C76414-7903-42B6-87BA-C84D26867E40}" type="presOf" srcId="{E278ED8C-8B07-4950-BD1C-E2401E2D2A16}" destId="{9AE028F6-AE65-41B3-AA10-2CBEF90ACE29}" srcOrd="0" destOrd="0" presId="urn:microsoft.com/office/officeart/2018/2/layout/IconVerticalSolidList"/>
    <dgm:cxn modelId="{1A5B591A-8312-485A-8825-85EBBA4B5A0F}" srcId="{DB6103A2-3A2D-4B69-8731-9FD03B1ABC3C}" destId="{0DB39693-A85A-4549-BD2A-AC1D2536CE33}" srcOrd="2" destOrd="0" parTransId="{3E68E1DB-83CA-481E-BCB6-40AEEF5EA2F9}" sibTransId="{25CCAC0F-697F-4B70-B114-DEB7CFCF6C0D}"/>
    <dgm:cxn modelId="{81D85326-7C57-4E50-869F-62F40E251626}" type="presOf" srcId="{F799ADF8-F316-4210-9E6D-8474C72B097A}" destId="{050E0645-431A-4540-9FCB-8BE4059F3E74}" srcOrd="0" destOrd="0" presId="urn:microsoft.com/office/officeart/2018/2/layout/IconVerticalSolidList"/>
    <dgm:cxn modelId="{76446270-67A0-484E-9716-B2C59A322814}" type="presOf" srcId="{21F365FA-B64B-4209-89CB-C254F972B0D9}" destId="{73344B3C-3413-4DE3-A14E-58C28941673A}" srcOrd="0" destOrd="0" presId="urn:microsoft.com/office/officeart/2018/2/layout/IconVerticalSolidList"/>
    <dgm:cxn modelId="{9179CD53-E720-44DC-AB75-7B060323953F}" srcId="{DB6103A2-3A2D-4B69-8731-9FD03B1ABC3C}" destId="{E42E7EA7-068C-40B8-A716-DB2B7023B4F7}" srcOrd="1" destOrd="0" parTransId="{EB2516F8-924D-4B44-B641-6251FC5BDF94}" sibTransId="{29B4E4AD-35FD-48AA-9274-30743FCBF450}"/>
    <dgm:cxn modelId="{4F64995A-D2FE-4E70-9577-8EA2D18EB7CD}" type="presOf" srcId="{538709C0-036F-4C14-A92B-F1EB5138471C}" destId="{A9723015-6D2B-439A-92F4-89E7DAE8B9B7}" srcOrd="0" destOrd="0" presId="urn:microsoft.com/office/officeart/2018/2/layout/IconVerticalSolidList"/>
    <dgm:cxn modelId="{BE04E67D-2405-4063-B9BC-870F33791533}" srcId="{DB6103A2-3A2D-4B69-8731-9FD03B1ABC3C}" destId="{538709C0-036F-4C14-A92B-F1EB5138471C}" srcOrd="0" destOrd="0" parTransId="{6E47851B-2BC2-4715-87CA-B164418D29CB}" sibTransId="{043A1C8A-EB6A-4A49-8D5B-65A509708DF3}"/>
    <dgm:cxn modelId="{A5DAF27F-7DD2-49DF-90D4-DC8B2E310AEC}" type="presOf" srcId="{DB6103A2-3A2D-4B69-8731-9FD03B1ABC3C}" destId="{A17821BB-3892-43D4-A881-366BAEE7FDDB}" srcOrd="0" destOrd="0" presId="urn:microsoft.com/office/officeart/2018/2/layout/IconVerticalSolidList"/>
    <dgm:cxn modelId="{C0584088-E151-44FA-84EC-80A8E3C74D34}" type="presOf" srcId="{0DB39693-A85A-4549-BD2A-AC1D2536CE33}" destId="{4B5D21F1-5F22-4F5A-B3AD-3FD31DDB15EC}" srcOrd="0" destOrd="0" presId="urn:microsoft.com/office/officeart/2018/2/layout/IconVerticalSolidList"/>
    <dgm:cxn modelId="{66D179A1-61C8-49A3-9B2A-ADD5EA0AE371}" srcId="{DB6103A2-3A2D-4B69-8731-9FD03B1ABC3C}" destId="{F799ADF8-F316-4210-9E6D-8474C72B097A}" srcOrd="3" destOrd="0" parTransId="{61E206EC-C1D6-4567-9C4B-248E333D2532}" sibTransId="{C66F23D2-1506-4600-948A-A4F2F0D32F0F}"/>
    <dgm:cxn modelId="{ECF9ABC5-08BD-42E3-9779-A24E711CC672}" srcId="{DB6103A2-3A2D-4B69-8731-9FD03B1ABC3C}" destId="{21F365FA-B64B-4209-89CB-C254F972B0D9}" srcOrd="4" destOrd="0" parTransId="{DBA7CB4D-F4B3-488D-A6C5-B2C1888356AB}" sibTransId="{922F9994-CCDF-4893-8180-F2D7F239C267}"/>
    <dgm:cxn modelId="{52F385D9-5C8F-4ECF-AA7D-C2707193F5A9}" srcId="{DB6103A2-3A2D-4B69-8731-9FD03B1ABC3C}" destId="{E278ED8C-8B07-4950-BD1C-E2401E2D2A16}" srcOrd="5" destOrd="0" parTransId="{CFC53ED5-9EF4-4B30-8D7D-38D95C42FF03}" sibTransId="{714DC33F-BBEB-4341-A1FC-3FDE9262E672}"/>
    <dgm:cxn modelId="{19DFB3DE-09B1-4A4E-A2E7-B4742C79A73E}" type="presOf" srcId="{E42E7EA7-068C-40B8-A716-DB2B7023B4F7}" destId="{41F7C902-9AF1-4D63-9E8C-AB02E5F5DA37}" srcOrd="0" destOrd="0" presId="urn:microsoft.com/office/officeart/2018/2/layout/IconVerticalSolidList"/>
    <dgm:cxn modelId="{71C30DE9-E5DB-47A7-9EA5-D82F59E9A506}" type="presParOf" srcId="{A17821BB-3892-43D4-A881-366BAEE7FDDB}" destId="{7BA57485-3C1A-4E30-991C-D1BAC3BD55E8}" srcOrd="0" destOrd="0" presId="urn:microsoft.com/office/officeart/2018/2/layout/IconVerticalSolidList"/>
    <dgm:cxn modelId="{4FBB9FA7-A61C-40B0-B19D-C853F6B7D0B4}" type="presParOf" srcId="{7BA57485-3C1A-4E30-991C-D1BAC3BD55E8}" destId="{AA8BB850-7A81-4C2D-B162-5166D3264264}" srcOrd="0" destOrd="0" presId="urn:microsoft.com/office/officeart/2018/2/layout/IconVerticalSolidList"/>
    <dgm:cxn modelId="{3FE16ED7-FDD6-4FBF-A518-52E396E99A23}" type="presParOf" srcId="{7BA57485-3C1A-4E30-991C-D1BAC3BD55E8}" destId="{CA03F56C-4565-4134-A173-48B653305996}" srcOrd="1" destOrd="0" presId="urn:microsoft.com/office/officeart/2018/2/layout/IconVerticalSolidList"/>
    <dgm:cxn modelId="{95DA3C2C-4D44-4841-8A27-4ABDE881C5A9}" type="presParOf" srcId="{7BA57485-3C1A-4E30-991C-D1BAC3BD55E8}" destId="{343C3ABE-97CD-455C-81D1-ECDBD4840975}" srcOrd="2" destOrd="0" presId="urn:microsoft.com/office/officeart/2018/2/layout/IconVerticalSolidList"/>
    <dgm:cxn modelId="{FB92CEF5-5620-4A8F-899D-B46124566CC0}" type="presParOf" srcId="{7BA57485-3C1A-4E30-991C-D1BAC3BD55E8}" destId="{A9723015-6D2B-439A-92F4-89E7DAE8B9B7}" srcOrd="3" destOrd="0" presId="urn:microsoft.com/office/officeart/2018/2/layout/IconVerticalSolidList"/>
    <dgm:cxn modelId="{C7B857F1-013A-421A-8864-8CE295BA5CBE}" type="presParOf" srcId="{A17821BB-3892-43D4-A881-366BAEE7FDDB}" destId="{671C1C70-1207-4ACE-851A-837F7A9DC39F}" srcOrd="1" destOrd="0" presId="urn:microsoft.com/office/officeart/2018/2/layout/IconVerticalSolidList"/>
    <dgm:cxn modelId="{5DD3125A-85D0-42B2-8E58-227F643E9D28}" type="presParOf" srcId="{A17821BB-3892-43D4-A881-366BAEE7FDDB}" destId="{8D096B86-C010-4833-A863-1D8217DD7999}" srcOrd="2" destOrd="0" presId="urn:microsoft.com/office/officeart/2018/2/layout/IconVerticalSolidList"/>
    <dgm:cxn modelId="{EB6388EC-39F8-4AD9-BD84-0B9DCFE69E62}" type="presParOf" srcId="{8D096B86-C010-4833-A863-1D8217DD7999}" destId="{B3C2CF27-6449-434E-A870-E400A997A117}" srcOrd="0" destOrd="0" presId="urn:microsoft.com/office/officeart/2018/2/layout/IconVerticalSolidList"/>
    <dgm:cxn modelId="{4A9A1074-6DD7-4CDE-ADA0-BD70BC64A34E}" type="presParOf" srcId="{8D096B86-C010-4833-A863-1D8217DD7999}" destId="{200978FF-9703-4C77-8F92-268D620FEDC5}" srcOrd="1" destOrd="0" presId="urn:microsoft.com/office/officeart/2018/2/layout/IconVerticalSolidList"/>
    <dgm:cxn modelId="{75F0E1DC-28A6-4757-92F6-69FBAA972883}" type="presParOf" srcId="{8D096B86-C010-4833-A863-1D8217DD7999}" destId="{CC6275A7-80C4-488D-AD58-9DD22EA5D4F2}" srcOrd="2" destOrd="0" presId="urn:microsoft.com/office/officeart/2018/2/layout/IconVerticalSolidList"/>
    <dgm:cxn modelId="{94B8BACF-155C-4380-BC1D-8252EAD2FDCF}" type="presParOf" srcId="{8D096B86-C010-4833-A863-1D8217DD7999}" destId="{41F7C902-9AF1-4D63-9E8C-AB02E5F5DA37}" srcOrd="3" destOrd="0" presId="urn:microsoft.com/office/officeart/2018/2/layout/IconVerticalSolidList"/>
    <dgm:cxn modelId="{58A9469F-E49D-4CBA-B3A9-38057F33B48D}" type="presParOf" srcId="{A17821BB-3892-43D4-A881-366BAEE7FDDB}" destId="{CC336AFB-D3ED-4EE9-9D3D-8D67814F4863}" srcOrd="3" destOrd="0" presId="urn:microsoft.com/office/officeart/2018/2/layout/IconVerticalSolidList"/>
    <dgm:cxn modelId="{83A85F58-5CBD-482D-98D1-A5EAD2C3B731}" type="presParOf" srcId="{A17821BB-3892-43D4-A881-366BAEE7FDDB}" destId="{FAA6F270-E86A-4C35-8017-FFD9C1594A44}" srcOrd="4" destOrd="0" presId="urn:microsoft.com/office/officeart/2018/2/layout/IconVerticalSolidList"/>
    <dgm:cxn modelId="{88A1426C-F98E-4DD6-BBCD-F37D74C9CD74}" type="presParOf" srcId="{FAA6F270-E86A-4C35-8017-FFD9C1594A44}" destId="{89CDBFFB-F83B-4D04-9FEF-8F2FAE0FDBD6}" srcOrd="0" destOrd="0" presId="urn:microsoft.com/office/officeart/2018/2/layout/IconVerticalSolidList"/>
    <dgm:cxn modelId="{25322DA8-8C2E-4271-A3AD-68E90ADAD1B1}" type="presParOf" srcId="{FAA6F270-E86A-4C35-8017-FFD9C1594A44}" destId="{6B2CFFF7-1890-47DE-BD2E-AD67C6C903A3}" srcOrd="1" destOrd="0" presId="urn:microsoft.com/office/officeart/2018/2/layout/IconVerticalSolidList"/>
    <dgm:cxn modelId="{D735A9B9-CC68-4908-A463-AFC68B77ED54}" type="presParOf" srcId="{FAA6F270-E86A-4C35-8017-FFD9C1594A44}" destId="{AF50E946-51F2-4DEC-8EAD-931957F22346}" srcOrd="2" destOrd="0" presId="urn:microsoft.com/office/officeart/2018/2/layout/IconVerticalSolidList"/>
    <dgm:cxn modelId="{9475CB41-39A5-4507-80EF-9B90E7CB4E7C}" type="presParOf" srcId="{FAA6F270-E86A-4C35-8017-FFD9C1594A44}" destId="{4B5D21F1-5F22-4F5A-B3AD-3FD31DDB15EC}" srcOrd="3" destOrd="0" presId="urn:microsoft.com/office/officeart/2018/2/layout/IconVerticalSolidList"/>
    <dgm:cxn modelId="{5DE358A5-1AD5-4F98-A836-F28E254BBAC2}" type="presParOf" srcId="{A17821BB-3892-43D4-A881-366BAEE7FDDB}" destId="{F23B74B0-85EC-406B-8A61-765CBEADC26C}" srcOrd="5" destOrd="0" presId="urn:microsoft.com/office/officeart/2018/2/layout/IconVerticalSolidList"/>
    <dgm:cxn modelId="{559CE672-9706-43A3-8E09-4782310A7449}" type="presParOf" srcId="{A17821BB-3892-43D4-A881-366BAEE7FDDB}" destId="{E506ADC6-ED26-4990-A3E6-B4F02B816788}" srcOrd="6" destOrd="0" presId="urn:microsoft.com/office/officeart/2018/2/layout/IconVerticalSolidList"/>
    <dgm:cxn modelId="{F7A5BD49-730C-465F-96F2-89E700B1A46F}" type="presParOf" srcId="{E506ADC6-ED26-4990-A3E6-B4F02B816788}" destId="{1F7F698B-2268-43F8-9716-3C829BBA0E38}" srcOrd="0" destOrd="0" presId="urn:microsoft.com/office/officeart/2018/2/layout/IconVerticalSolidList"/>
    <dgm:cxn modelId="{15EA5C77-AF8A-4A1F-88EB-C05D93D53BFA}" type="presParOf" srcId="{E506ADC6-ED26-4990-A3E6-B4F02B816788}" destId="{0E740369-A780-4416-9ABE-E7748F9312E6}" srcOrd="1" destOrd="0" presId="urn:microsoft.com/office/officeart/2018/2/layout/IconVerticalSolidList"/>
    <dgm:cxn modelId="{B678059C-38CD-4346-B966-7806503B05FA}" type="presParOf" srcId="{E506ADC6-ED26-4990-A3E6-B4F02B816788}" destId="{B08A2CCC-EE17-4191-B1E9-735C8E105C9F}" srcOrd="2" destOrd="0" presId="urn:microsoft.com/office/officeart/2018/2/layout/IconVerticalSolidList"/>
    <dgm:cxn modelId="{BA0CFA15-7726-4309-9E5F-6D53405AC60A}" type="presParOf" srcId="{E506ADC6-ED26-4990-A3E6-B4F02B816788}" destId="{050E0645-431A-4540-9FCB-8BE4059F3E74}" srcOrd="3" destOrd="0" presId="urn:microsoft.com/office/officeart/2018/2/layout/IconVerticalSolidList"/>
    <dgm:cxn modelId="{949F1C5A-DE8F-4829-8AFA-3FBC365FEFF7}" type="presParOf" srcId="{A17821BB-3892-43D4-A881-366BAEE7FDDB}" destId="{F42C73E9-6A97-475F-BAED-8F39D4523D0B}" srcOrd="7" destOrd="0" presId="urn:microsoft.com/office/officeart/2018/2/layout/IconVerticalSolidList"/>
    <dgm:cxn modelId="{C6B608FB-3F3F-4F24-8736-2C9EEE7B3F3A}" type="presParOf" srcId="{A17821BB-3892-43D4-A881-366BAEE7FDDB}" destId="{E5658532-D13A-4F14-8CFE-F03024CC1B8C}" srcOrd="8" destOrd="0" presId="urn:microsoft.com/office/officeart/2018/2/layout/IconVerticalSolidList"/>
    <dgm:cxn modelId="{2E0D4641-D210-4FD2-B4EF-6EF699E6C1E1}" type="presParOf" srcId="{E5658532-D13A-4F14-8CFE-F03024CC1B8C}" destId="{3D3BCB5D-199A-4AF6-B71B-3297B9401113}" srcOrd="0" destOrd="0" presId="urn:microsoft.com/office/officeart/2018/2/layout/IconVerticalSolidList"/>
    <dgm:cxn modelId="{5032D27A-B0B3-4CD0-B1D3-9A764B29D1FE}" type="presParOf" srcId="{E5658532-D13A-4F14-8CFE-F03024CC1B8C}" destId="{FF061318-34B6-4029-B3A7-244BD8D04613}" srcOrd="1" destOrd="0" presId="urn:microsoft.com/office/officeart/2018/2/layout/IconVerticalSolidList"/>
    <dgm:cxn modelId="{0E0FE58B-5E15-40A9-9651-AB98D373C68E}" type="presParOf" srcId="{E5658532-D13A-4F14-8CFE-F03024CC1B8C}" destId="{A6D89E03-B614-4DA9-84C1-7073EAC9AD4A}" srcOrd="2" destOrd="0" presId="urn:microsoft.com/office/officeart/2018/2/layout/IconVerticalSolidList"/>
    <dgm:cxn modelId="{C09C7EE8-1178-4235-9779-4E0C2A035E60}" type="presParOf" srcId="{E5658532-D13A-4F14-8CFE-F03024CC1B8C}" destId="{73344B3C-3413-4DE3-A14E-58C28941673A}" srcOrd="3" destOrd="0" presId="urn:microsoft.com/office/officeart/2018/2/layout/IconVerticalSolidList"/>
    <dgm:cxn modelId="{A8967A49-3D2F-4872-BE97-821FF5FCD5A3}" type="presParOf" srcId="{A17821BB-3892-43D4-A881-366BAEE7FDDB}" destId="{2B547E64-3B87-4750-ABCF-3D3F4E825E80}" srcOrd="9" destOrd="0" presId="urn:microsoft.com/office/officeart/2018/2/layout/IconVerticalSolidList"/>
    <dgm:cxn modelId="{3698967C-7A4C-4222-BEB7-9B0AAA041731}" type="presParOf" srcId="{A17821BB-3892-43D4-A881-366BAEE7FDDB}" destId="{CDC57CB8-67DD-4783-A8B5-D7068A1B443E}" srcOrd="10" destOrd="0" presId="urn:microsoft.com/office/officeart/2018/2/layout/IconVerticalSolidList"/>
    <dgm:cxn modelId="{2CDF1BCB-91FD-41B0-85A9-90B7D4B0A303}" type="presParOf" srcId="{CDC57CB8-67DD-4783-A8B5-D7068A1B443E}" destId="{73D85AE4-D1D2-49B8-9531-DAB6D458C4B3}" srcOrd="0" destOrd="0" presId="urn:microsoft.com/office/officeart/2018/2/layout/IconVerticalSolidList"/>
    <dgm:cxn modelId="{E46366FB-78DF-4C16-884E-5A4C35929C5B}" type="presParOf" srcId="{CDC57CB8-67DD-4783-A8B5-D7068A1B443E}" destId="{8F9F71F3-D840-45F6-ADA3-ED2308BAB32E}" srcOrd="1" destOrd="0" presId="urn:microsoft.com/office/officeart/2018/2/layout/IconVerticalSolidList"/>
    <dgm:cxn modelId="{E7A63469-D852-4F15-911F-26EF6767C9C6}" type="presParOf" srcId="{CDC57CB8-67DD-4783-A8B5-D7068A1B443E}" destId="{E021F6EA-C3D4-462D-8CD3-D41811EBD3B6}" srcOrd="2" destOrd="0" presId="urn:microsoft.com/office/officeart/2018/2/layout/IconVerticalSolidList"/>
    <dgm:cxn modelId="{1446052B-3179-4DB2-9D21-C5731C603ACA}" type="presParOf" srcId="{CDC57CB8-67DD-4783-A8B5-D7068A1B443E}" destId="{9AE028F6-AE65-41B3-AA10-2CBEF90ACE2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BB850-7A81-4C2D-B162-5166D3264264}">
      <dsp:nvSpPr>
        <dsp:cNvPr id="0" name=""/>
        <dsp:cNvSpPr/>
      </dsp:nvSpPr>
      <dsp:spPr>
        <a:xfrm>
          <a:off x="0" y="0"/>
          <a:ext cx="5004816" cy="661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03F56C-4565-4134-A173-48B653305996}">
      <dsp:nvSpPr>
        <dsp:cNvPr id="0" name=""/>
        <dsp:cNvSpPr/>
      </dsp:nvSpPr>
      <dsp:spPr>
        <a:xfrm>
          <a:off x="200197" y="150460"/>
          <a:ext cx="363995" cy="3639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723015-6D2B-439A-92F4-89E7DAE8B9B7}">
      <dsp:nvSpPr>
        <dsp:cNvPr id="0" name=""/>
        <dsp:cNvSpPr/>
      </dsp:nvSpPr>
      <dsp:spPr>
        <a:xfrm>
          <a:off x="764391" y="1553"/>
          <a:ext cx="4240424" cy="66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2" tIns="70042" rIns="70042" bIns="70042" numCol="1" spcCol="1270" anchor="ctr" anchorCtr="0">
          <a:noAutofit/>
        </a:bodyPr>
        <a:lstStyle/>
        <a:p>
          <a:pPr marL="0" lvl="0" indent="0" algn="l" defTabSz="711200">
            <a:lnSpc>
              <a:spcPct val="100000"/>
            </a:lnSpc>
            <a:spcBef>
              <a:spcPct val="0"/>
            </a:spcBef>
            <a:spcAft>
              <a:spcPct val="35000"/>
            </a:spcAft>
            <a:buNone/>
          </a:pPr>
          <a:r>
            <a:rPr lang="en-GB" sz="1600" i="1" kern="1200"/>
            <a:t>Critical Infrastructure Protection</a:t>
          </a:r>
          <a:endParaRPr lang="en-US" sz="1600" kern="1200"/>
        </a:p>
      </dsp:txBody>
      <dsp:txXfrm>
        <a:off x="764391" y="1553"/>
        <a:ext cx="4240424" cy="661810"/>
      </dsp:txXfrm>
    </dsp:sp>
    <dsp:sp modelId="{B3C2CF27-6449-434E-A870-E400A997A117}">
      <dsp:nvSpPr>
        <dsp:cNvPr id="0" name=""/>
        <dsp:cNvSpPr/>
      </dsp:nvSpPr>
      <dsp:spPr>
        <a:xfrm>
          <a:off x="0" y="828816"/>
          <a:ext cx="5004816" cy="661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0978FF-9703-4C77-8F92-268D620FEDC5}">
      <dsp:nvSpPr>
        <dsp:cNvPr id="0" name=""/>
        <dsp:cNvSpPr/>
      </dsp:nvSpPr>
      <dsp:spPr>
        <a:xfrm>
          <a:off x="200197" y="977724"/>
          <a:ext cx="363995" cy="3639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7C902-9AF1-4D63-9E8C-AB02E5F5DA37}">
      <dsp:nvSpPr>
        <dsp:cNvPr id="0" name=""/>
        <dsp:cNvSpPr/>
      </dsp:nvSpPr>
      <dsp:spPr>
        <a:xfrm>
          <a:off x="764391" y="828816"/>
          <a:ext cx="4240424" cy="66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2" tIns="70042" rIns="70042" bIns="70042" numCol="1" spcCol="1270" anchor="ctr" anchorCtr="0">
          <a:noAutofit/>
        </a:bodyPr>
        <a:lstStyle/>
        <a:p>
          <a:pPr marL="0" lvl="0" indent="0" algn="l" defTabSz="711200">
            <a:lnSpc>
              <a:spcPct val="100000"/>
            </a:lnSpc>
            <a:spcBef>
              <a:spcPct val="0"/>
            </a:spcBef>
            <a:spcAft>
              <a:spcPct val="35000"/>
            </a:spcAft>
            <a:buNone/>
          </a:pPr>
          <a:r>
            <a:rPr lang="en-GB" sz="1600" i="1" kern="1200"/>
            <a:t>e-Health services</a:t>
          </a:r>
          <a:endParaRPr lang="en-US" sz="1600" kern="1200"/>
        </a:p>
      </dsp:txBody>
      <dsp:txXfrm>
        <a:off x="764391" y="828816"/>
        <a:ext cx="4240424" cy="661810"/>
      </dsp:txXfrm>
    </dsp:sp>
    <dsp:sp modelId="{89CDBFFB-F83B-4D04-9FEF-8F2FAE0FDBD6}">
      <dsp:nvSpPr>
        <dsp:cNvPr id="0" name=""/>
        <dsp:cNvSpPr/>
      </dsp:nvSpPr>
      <dsp:spPr>
        <a:xfrm>
          <a:off x="0" y="1656080"/>
          <a:ext cx="5004816" cy="661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2CFFF7-1890-47DE-BD2E-AD67C6C903A3}">
      <dsp:nvSpPr>
        <dsp:cNvPr id="0" name=""/>
        <dsp:cNvSpPr/>
      </dsp:nvSpPr>
      <dsp:spPr>
        <a:xfrm>
          <a:off x="200197" y="1804987"/>
          <a:ext cx="363995" cy="3639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5D21F1-5F22-4F5A-B3AD-3FD31DDB15EC}">
      <dsp:nvSpPr>
        <dsp:cNvPr id="0" name=""/>
        <dsp:cNvSpPr/>
      </dsp:nvSpPr>
      <dsp:spPr>
        <a:xfrm>
          <a:off x="764391" y="1656080"/>
          <a:ext cx="4240424" cy="66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2" tIns="70042" rIns="70042" bIns="70042" numCol="1" spcCol="1270" anchor="ctr" anchorCtr="0">
          <a:noAutofit/>
        </a:bodyPr>
        <a:lstStyle/>
        <a:p>
          <a:pPr marL="0" lvl="0" indent="0" algn="l" defTabSz="711200">
            <a:lnSpc>
              <a:spcPct val="100000"/>
            </a:lnSpc>
            <a:spcBef>
              <a:spcPct val="0"/>
            </a:spcBef>
            <a:spcAft>
              <a:spcPct val="35000"/>
            </a:spcAft>
            <a:buNone/>
          </a:pPr>
          <a:r>
            <a:rPr lang="en-US" sz="1600" i="1" kern="1200"/>
            <a:t>Quantum Cryptography for B2B and 5G</a:t>
          </a:r>
          <a:endParaRPr lang="en-US" sz="1600" kern="1200"/>
        </a:p>
      </dsp:txBody>
      <dsp:txXfrm>
        <a:off x="764391" y="1656080"/>
        <a:ext cx="4240424" cy="661810"/>
      </dsp:txXfrm>
    </dsp:sp>
    <dsp:sp modelId="{1F7F698B-2268-43F8-9716-3C829BBA0E38}">
      <dsp:nvSpPr>
        <dsp:cNvPr id="0" name=""/>
        <dsp:cNvSpPr/>
      </dsp:nvSpPr>
      <dsp:spPr>
        <a:xfrm>
          <a:off x="0" y="2483343"/>
          <a:ext cx="5004816" cy="661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740369-A780-4416-9ABE-E7748F9312E6}">
      <dsp:nvSpPr>
        <dsp:cNvPr id="0" name=""/>
        <dsp:cNvSpPr/>
      </dsp:nvSpPr>
      <dsp:spPr>
        <a:xfrm>
          <a:off x="200197" y="2632251"/>
          <a:ext cx="363995" cy="3639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0E0645-431A-4540-9FCB-8BE4059F3E74}">
      <dsp:nvSpPr>
        <dsp:cNvPr id="0" name=""/>
        <dsp:cNvSpPr/>
      </dsp:nvSpPr>
      <dsp:spPr>
        <a:xfrm>
          <a:off x="764391" y="2483343"/>
          <a:ext cx="4240424" cy="66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2" tIns="70042" rIns="70042" bIns="70042" numCol="1" spcCol="1270" anchor="ctr" anchorCtr="0">
          <a:noAutofit/>
        </a:bodyPr>
        <a:lstStyle/>
        <a:p>
          <a:pPr marL="0" lvl="0" indent="0" algn="l" defTabSz="711200">
            <a:lnSpc>
              <a:spcPct val="100000"/>
            </a:lnSpc>
            <a:spcBef>
              <a:spcPct val="0"/>
            </a:spcBef>
            <a:spcAft>
              <a:spcPct val="35000"/>
            </a:spcAft>
            <a:buNone/>
          </a:pPr>
          <a:r>
            <a:rPr lang="en-GB" sz="1600" i="1" kern="1200"/>
            <a:t>Self-healed network management</a:t>
          </a:r>
          <a:endParaRPr lang="en-US" sz="1600" kern="1200"/>
        </a:p>
      </dsp:txBody>
      <dsp:txXfrm>
        <a:off x="764391" y="2483343"/>
        <a:ext cx="4240424" cy="661810"/>
      </dsp:txXfrm>
    </dsp:sp>
    <dsp:sp modelId="{3D3BCB5D-199A-4AF6-B71B-3297B9401113}">
      <dsp:nvSpPr>
        <dsp:cNvPr id="0" name=""/>
        <dsp:cNvSpPr/>
      </dsp:nvSpPr>
      <dsp:spPr>
        <a:xfrm>
          <a:off x="0" y="3310607"/>
          <a:ext cx="5004816" cy="661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61318-34B6-4029-B3A7-244BD8D04613}">
      <dsp:nvSpPr>
        <dsp:cNvPr id="0" name=""/>
        <dsp:cNvSpPr/>
      </dsp:nvSpPr>
      <dsp:spPr>
        <a:xfrm>
          <a:off x="200197" y="3459514"/>
          <a:ext cx="363995" cy="3639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44B3C-3413-4DE3-A14E-58C28941673A}">
      <dsp:nvSpPr>
        <dsp:cNvPr id="0" name=""/>
        <dsp:cNvSpPr/>
      </dsp:nvSpPr>
      <dsp:spPr>
        <a:xfrm>
          <a:off x="764391" y="3310607"/>
          <a:ext cx="4240424" cy="66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2" tIns="70042" rIns="70042" bIns="70042" numCol="1" spcCol="1270" anchor="ctr" anchorCtr="0">
          <a:noAutofit/>
        </a:bodyPr>
        <a:lstStyle/>
        <a:p>
          <a:pPr marL="0" lvl="0" indent="0" algn="l" defTabSz="711200">
            <a:lnSpc>
              <a:spcPct val="100000"/>
            </a:lnSpc>
            <a:spcBef>
              <a:spcPct val="0"/>
            </a:spcBef>
            <a:spcAft>
              <a:spcPct val="35000"/>
            </a:spcAft>
            <a:buNone/>
          </a:pPr>
          <a:r>
            <a:rPr lang="en-US" sz="1600" i="1" kern="1200"/>
            <a:t>Quantum Cryptography with minimal amount of QKD devices allowing independent</a:t>
          </a:r>
          <a:endParaRPr lang="en-US" sz="1600" kern="1200"/>
        </a:p>
      </dsp:txBody>
      <dsp:txXfrm>
        <a:off x="764391" y="3310607"/>
        <a:ext cx="4240424" cy="661810"/>
      </dsp:txXfrm>
    </dsp:sp>
    <dsp:sp modelId="{73D85AE4-D1D2-49B8-9531-DAB6D458C4B3}">
      <dsp:nvSpPr>
        <dsp:cNvPr id="0" name=""/>
        <dsp:cNvSpPr/>
      </dsp:nvSpPr>
      <dsp:spPr>
        <a:xfrm>
          <a:off x="0" y="4137871"/>
          <a:ext cx="5004816" cy="661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F71F3-D840-45F6-ADA3-ED2308BAB32E}">
      <dsp:nvSpPr>
        <dsp:cNvPr id="0" name=""/>
        <dsp:cNvSpPr/>
      </dsp:nvSpPr>
      <dsp:spPr>
        <a:xfrm>
          <a:off x="200197" y="4286778"/>
          <a:ext cx="363995" cy="3639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028F6-AE65-41B3-AA10-2CBEF90ACE29}">
      <dsp:nvSpPr>
        <dsp:cNvPr id="0" name=""/>
        <dsp:cNvSpPr/>
      </dsp:nvSpPr>
      <dsp:spPr>
        <a:xfrm>
          <a:off x="764391" y="4137871"/>
          <a:ext cx="4240424" cy="66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2" tIns="70042" rIns="70042" bIns="70042" numCol="1" spcCol="1270" anchor="ctr" anchorCtr="0">
          <a:noAutofit/>
        </a:bodyPr>
        <a:lstStyle/>
        <a:p>
          <a:pPr marL="0" lvl="0" indent="0" algn="l" defTabSz="711200">
            <a:lnSpc>
              <a:spcPct val="100000"/>
            </a:lnSpc>
            <a:spcBef>
              <a:spcPct val="0"/>
            </a:spcBef>
            <a:spcAft>
              <a:spcPct val="35000"/>
            </a:spcAft>
            <a:buNone/>
          </a:pPr>
          <a:r>
            <a:rPr lang="en-US" sz="1600" i="1" kern="1200"/>
            <a:t>protection of users in collocated computing centers</a:t>
          </a:r>
          <a:endParaRPr lang="en-US" sz="1600" kern="1200"/>
        </a:p>
      </dsp:txBody>
      <dsp:txXfrm>
        <a:off x="764391" y="4137871"/>
        <a:ext cx="4240424" cy="6618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CF45A-D405-4E3A-B0A3-AE87F0638D25}" type="datetimeFigureOut">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D639B-330C-4237-87EC-865BEBCAC720}" type="slidenum">
              <a:t>‹#›</a:t>
            </a:fld>
            <a:endParaRPr lang="en-US"/>
          </a:p>
        </p:txBody>
      </p:sp>
    </p:spTree>
    <p:extLst>
      <p:ext uri="{BB962C8B-B14F-4D97-AF65-F5344CB8AC3E}">
        <p14:creationId xmlns:p14="http://schemas.microsoft.com/office/powerpoint/2010/main" val="240283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44333-EDD4-CEB0-74EC-DCA64E7AC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8E395-6296-2AD1-0039-70C87DB59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6BD6C-9A6B-79BF-C1CA-E5EA44F3CF3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C70F8DA-CC92-6C00-18E0-15AA2C4B2FAA}"/>
              </a:ext>
            </a:extLst>
          </p:cNvPr>
          <p:cNvSpPr>
            <a:spLocks noGrp="1"/>
          </p:cNvSpPr>
          <p:nvPr>
            <p:ph type="sldNum" sz="quarter" idx="5"/>
          </p:nvPr>
        </p:nvSpPr>
        <p:spPr/>
        <p:txBody>
          <a:bodyPr/>
          <a:lstStyle/>
          <a:p>
            <a:fld id="{4CBD639B-330C-4237-87EC-865BEBCAC720}" type="slidenum">
              <a:t>6</a:t>
            </a:fld>
            <a:endParaRPr lang="en-US"/>
          </a:p>
        </p:txBody>
      </p:sp>
    </p:spTree>
    <p:extLst>
      <p:ext uri="{BB962C8B-B14F-4D97-AF65-F5344CB8AC3E}">
        <p14:creationId xmlns:p14="http://schemas.microsoft.com/office/powerpoint/2010/main" val="153509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Different QKD protocols (BB84, Ek91, …) but they all require authentication</a:t>
            </a:r>
          </a:p>
        </p:txBody>
      </p:sp>
      <p:sp>
        <p:nvSpPr>
          <p:cNvPr id="4" name="Slide Number Placeholder 3"/>
          <p:cNvSpPr>
            <a:spLocks noGrp="1"/>
          </p:cNvSpPr>
          <p:nvPr>
            <p:ph type="sldNum" sz="quarter" idx="5"/>
          </p:nvPr>
        </p:nvSpPr>
        <p:spPr/>
        <p:txBody>
          <a:bodyPr/>
          <a:lstStyle/>
          <a:p>
            <a:fld id="{4CBD639B-330C-4237-87EC-865BEBCAC720}" type="slidenum">
              <a:rPr lang="en-US"/>
              <a:t>15</a:t>
            </a:fld>
            <a:endParaRPr lang="en-US"/>
          </a:p>
        </p:txBody>
      </p:sp>
    </p:spTree>
    <p:extLst>
      <p:ext uri="{BB962C8B-B14F-4D97-AF65-F5344CB8AC3E}">
        <p14:creationId xmlns:p14="http://schemas.microsoft.com/office/powerpoint/2010/main" val="1491635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CBD639B-330C-4237-87EC-865BEBCAC720}" type="slidenum">
              <a:rPr lang="en-US"/>
              <a:t>17</a:t>
            </a:fld>
            <a:endParaRPr lang="en-US"/>
          </a:p>
        </p:txBody>
      </p:sp>
    </p:spTree>
    <p:extLst>
      <p:ext uri="{BB962C8B-B14F-4D97-AF65-F5344CB8AC3E}">
        <p14:creationId xmlns:p14="http://schemas.microsoft.com/office/powerpoint/2010/main" val="353657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a:rPr>
              <a:t>Forward secrecy, also called the key-erasure property: we can erase keys after we used them.</a:t>
            </a:r>
            <a:br>
              <a:rPr lang="en-US">
                <a:ea typeface="Calibri"/>
                <a:cs typeface="+mn-lt"/>
              </a:rPr>
            </a:br>
            <a:r>
              <a:rPr lang="en-US">
                <a:ea typeface="Calibri"/>
                <a:cs typeface="Calibri"/>
              </a:rPr>
              <a:t>Depending on the context, this would also require erasure of the secure data (when key compromise = device compromise)</a:t>
            </a:r>
          </a:p>
          <a:p>
            <a:pPr marL="171450" indent="-171450">
              <a:buFont typeface="Calibri"/>
              <a:buChar char="-"/>
            </a:pPr>
            <a:r>
              <a:rPr lang="en-US">
                <a:ea typeface="Calibri"/>
                <a:cs typeface="Calibri"/>
              </a:rPr>
              <a:t>PCS after *unrestricted* compromise is not possible.</a:t>
            </a:r>
          </a:p>
          <a:p>
            <a:pPr marL="171450" indent="-171450">
              <a:buFont typeface="Calibri"/>
              <a:buChar char="-"/>
            </a:pPr>
            <a:r>
              <a:rPr lang="en-US">
                <a:ea typeface="Calibri"/>
                <a:cs typeface="+mn-lt"/>
              </a:rPr>
              <a:t>Everlasting secrecy protects against cryptanalytic advances, FS does not.</a:t>
            </a:r>
          </a:p>
        </p:txBody>
      </p:sp>
      <p:sp>
        <p:nvSpPr>
          <p:cNvPr id="4" name="Slide Number Placeholder 3"/>
          <p:cNvSpPr>
            <a:spLocks noGrp="1"/>
          </p:cNvSpPr>
          <p:nvPr>
            <p:ph type="sldNum" sz="quarter" idx="5"/>
          </p:nvPr>
        </p:nvSpPr>
        <p:spPr/>
        <p:txBody>
          <a:bodyPr/>
          <a:lstStyle/>
          <a:p>
            <a:fld id="{4CBD639B-330C-4237-87EC-865BEBCAC720}" type="slidenum">
              <a:rPr lang="en-US"/>
              <a:t>19</a:t>
            </a:fld>
            <a:endParaRPr lang="en-US"/>
          </a:p>
        </p:txBody>
      </p:sp>
    </p:spTree>
    <p:extLst>
      <p:ext uri="{BB962C8B-B14F-4D97-AF65-F5344CB8AC3E}">
        <p14:creationId xmlns:p14="http://schemas.microsoft.com/office/powerpoint/2010/main" val="369298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Include this only after we did the three questions (and explain what we mean when we say </a:t>
            </a:r>
            <a:r>
              <a:rPr lang="en-US" err="1">
                <a:ea typeface="Calibri"/>
                <a:cs typeface="Calibri"/>
              </a:rPr>
              <a:t>qkd+aes</a:t>
            </a:r>
            <a:r>
              <a:rPr lang="en-US">
                <a:ea typeface="Calibri"/>
                <a:cs typeface="Calibri"/>
              </a:rPr>
              <a:t>, or </a:t>
            </a:r>
            <a:r>
              <a:rPr lang="en-US" err="1">
                <a:ea typeface="Calibri"/>
                <a:cs typeface="Calibri"/>
              </a:rPr>
              <a:t>aesprg</a:t>
            </a:r>
            <a:r>
              <a:rPr lang="en-US">
                <a:ea typeface="Calibri"/>
                <a:cs typeface="Calibri"/>
              </a:rPr>
              <a:t> + </a:t>
            </a:r>
            <a:r>
              <a:rPr lang="en-US" err="1">
                <a:ea typeface="Calibri"/>
                <a:cs typeface="Calibri"/>
              </a:rPr>
              <a:t>aes</a:t>
            </a:r>
            <a:r>
              <a:rPr lang="en-US">
                <a:ea typeface="Calibri"/>
                <a:cs typeface="Calibri"/>
              </a:rPr>
              <a:t>)</a:t>
            </a:r>
          </a:p>
        </p:txBody>
      </p:sp>
      <p:sp>
        <p:nvSpPr>
          <p:cNvPr id="4" name="Slide Number Placeholder 3"/>
          <p:cNvSpPr>
            <a:spLocks noGrp="1"/>
          </p:cNvSpPr>
          <p:nvPr>
            <p:ph type="sldNum" sz="quarter" idx="5"/>
          </p:nvPr>
        </p:nvSpPr>
        <p:spPr/>
        <p:txBody>
          <a:bodyPr/>
          <a:lstStyle/>
          <a:p>
            <a:fld id="{4CBD639B-330C-4237-87EC-865BEBCAC720}" type="slidenum">
              <a:rPr lang="en-US"/>
              <a:t>20</a:t>
            </a:fld>
            <a:endParaRPr lang="en-US"/>
          </a:p>
        </p:txBody>
      </p:sp>
    </p:spTree>
    <p:extLst>
      <p:ext uri="{BB962C8B-B14F-4D97-AF65-F5344CB8AC3E}">
        <p14:creationId xmlns:p14="http://schemas.microsoft.com/office/powerpoint/2010/main" val="348587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Numbered according to the sections of the paper.</a:t>
            </a:r>
            <a:br>
              <a:rPr lang="en-US">
                <a:ea typeface="Calibri"/>
                <a:cs typeface="+mn-lt"/>
              </a:rPr>
            </a:br>
            <a:r>
              <a:rPr lang="en-US">
                <a:ea typeface="Calibri"/>
                <a:cs typeface="Calibri"/>
              </a:rPr>
              <a:t>This is our own set of protocols, this is </a:t>
            </a:r>
            <a:r>
              <a:rPr lang="en-US" b="1">
                <a:ea typeface="Calibri"/>
                <a:cs typeface="Calibri"/>
              </a:rPr>
              <a:t>not </a:t>
            </a:r>
            <a:r>
              <a:rPr lang="en-US">
                <a:ea typeface="Calibri"/>
                <a:cs typeface="Calibri"/>
              </a:rPr>
              <a:t>what we saw in use-cases</a:t>
            </a:r>
          </a:p>
        </p:txBody>
      </p:sp>
      <p:sp>
        <p:nvSpPr>
          <p:cNvPr id="4" name="Slide Number Placeholder 3"/>
          <p:cNvSpPr>
            <a:spLocks noGrp="1"/>
          </p:cNvSpPr>
          <p:nvPr>
            <p:ph type="sldNum" sz="quarter" idx="5"/>
          </p:nvPr>
        </p:nvSpPr>
        <p:spPr/>
        <p:txBody>
          <a:bodyPr/>
          <a:lstStyle/>
          <a:p>
            <a:fld id="{4CBD639B-330C-4237-87EC-865BEBCAC720}" type="slidenum">
              <a:rPr lang="en-US"/>
              <a:t>21</a:t>
            </a:fld>
            <a:endParaRPr lang="en-US"/>
          </a:p>
        </p:txBody>
      </p:sp>
    </p:spTree>
    <p:extLst>
      <p:ext uri="{BB962C8B-B14F-4D97-AF65-F5344CB8AC3E}">
        <p14:creationId xmlns:p14="http://schemas.microsoft.com/office/powerpoint/2010/main" val="109566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(Usually) ITS comes with absolute security proofs.</a:t>
            </a:r>
          </a:p>
          <a:p>
            <a:r>
              <a:rPr lang="en-US">
                <a:ea typeface="Calibri"/>
                <a:cs typeface="Calibri"/>
              </a:rPr>
              <a:t>(Usually) PQC comes with relative security proofs: this primitive is secure if this problem is hard.</a:t>
            </a:r>
            <a:br>
              <a:rPr lang="en-US">
                <a:ea typeface="Calibri"/>
                <a:cs typeface="+mn-lt"/>
              </a:rPr>
            </a:br>
            <a:r>
              <a:rPr lang="en-US">
                <a:ea typeface="Calibri"/>
                <a:cs typeface="Calibri"/>
              </a:rPr>
              <a:t>ITS schemes have to discard keys after having used them.</a:t>
            </a:r>
          </a:p>
        </p:txBody>
      </p:sp>
      <p:sp>
        <p:nvSpPr>
          <p:cNvPr id="4" name="Slide Number Placeholder 3"/>
          <p:cNvSpPr>
            <a:spLocks noGrp="1"/>
          </p:cNvSpPr>
          <p:nvPr>
            <p:ph type="sldNum" sz="quarter" idx="5"/>
          </p:nvPr>
        </p:nvSpPr>
        <p:spPr/>
        <p:txBody>
          <a:bodyPr/>
          <a:lstStyle/>
          <a:p>
            <a:fld id="{4CBD639B-330C-4237-87EC-865BEBCAC720}" type="slidenum">
              <a:rPr lang="en-US"/>
              <a:t>7</a:t>
            </a:fld>
            <a:endParaRPr lang="en-US"/>
          </a:p>
        </p:txBody>
      </p:sp>
    </p:spTree>
    <p:extLst>
      <p:ext uri="{BB962C8B-B14F-4D97-AF65-F5344CB8AC3E}">
        <p14:creationId xmlns:p14="http://schemas.microsoft.com/office/powerpoint/2010/main" val="300831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CBD639B-330C-4237-87EC-865BEBCAC720}" type="slidenum">
              <a:t>8</a:t>
            </a:fld>
            <a:endParaRPr lang="en-US"/>
          </a:p>
        </p:txBody>
      </p:sp>
    </p:spTree>
    <p:extLst>
      <p:ext uri="{BB962C8B-B14F-4D97-AF65-F5344CB8AC3E}">
        <p14:creationId xmlns:p14="http://schemas.microsoft.com/office/powerpoint/2010/main" val="324627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C00000"/>
                </a:solidFill>
              </a:rPr>
              <a:t>Symmetric</a:t>
            </a:r>
            <a:r>
              <a:rPr lang="en-US"/>
              <a:t>: Alice and Bob have the same key </a:t>
            </a:r>
          </a:p>
          <a:p>
            <a:r>
              <a:rPr lang="en-US"/>
              <a:t>Provides </a:t>
            </a:r>
            <a:r>
              <a:rPr lang="en-US">
                <a:solidFill>
                  <a:srgbClr val="C00000"/>
                </a:solidFill>
              </a:rPr>
              <a:t>confidentiality</a:t>
            </a:r>
            <a:r>
              <a:rPr lang="en-US"/>
              <a:t>: "Eve learns nothing about the message contents"</a:t>
            </a:r>
          </a:p>
        </p:txBody>
      </p:sp>
      <p:sp>
        <p:nvSpPr>
          <p:cNvPr id="4" name="Slide Number Placeholder 3"/>
          <p:cNvSpPr>
            <a:spLocks noGrp="1"/>
          </p:cNvSpPr>
          <p:nvPr>
            <p:ph type="sldNum" sz="quarter" idx="5"/>
          </p:nvPr>
        </p:nvSpPr>
        <p:spPr/>
        <p:txBody>
          <a:bodyPr/>
          <a:lstStyle/>
          <a:p>
            <a:fld id="{4CBD639B-330C-4237-87EC-865BEBCAC720}" type="slidenum">
              <a:rPr lang="en-US"/>
              <a:t>9</a:t>
            </a:fld>
            <a:endParaRPr lang="en-US"/>
          </a:p>
        </p:txBody>
      </p:sp>
    </p:spTree>
    <p:extLst>
      <p:ext uri="{BB962C8B-B14F-4D97-AF65-F5344CB8AC3E}">
        <p14:creationId xmlns:p14="http://schemas.microsoft.com/office/powerpoint/2010/main" val="265806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C00000"/>
                </a:solidFill>
              </a:rPr>
              <a:t>Symmetric</a:t>
            </a:r>
            <a:r>
              <a:rPr lang="en-US"/>
              <a:t>: Alice and Bob have the same key </a:t>
            </a:r>
          </a:p>
          <a:p>
            <a:r>
              <a:rPr lang="en-US"/>
              <a:t>Provides </a:t>
            </a:r>
            <a:r>
              <a:rPr lang="en-US">
                <a:solidFill>
                  <a:srgbClr val="C00000"/>
                </a:solidFill>
              </a:rPr>
              <a:t>authenticity</a:t>
            </a:r>
            <a:r>
              <a:rPr lang="en-US"/>
              <a:t>: "Eve cannot change the message contents or origin"</a:t>
            </a:r>
          </a:p>
        </p:txBody>
      </p:sp>
      <p:sp>
        <p:nvSpPr>
          <p:cNvPr id="4" name="Slide Number Placeholder 3"/>
          <p:cNvSpPr>
            <a:spLocks noGrp="1"/>
          </p:cNvSpPr>
          <p:nvPr>
            <p:ph type="sldNum" sz="quarter" idx="5"/>
          </p:nvPr>
        </p:nvSpPr>
        <p:spPr/>
        <p:txBody>
          <a:bodyPr/>
          <a:lstStyle/>
          <a:p>
            <a:fld id="{4CBD639B-330C-4237-87EC-865BEBCAC720}" type="slidenum">
              <a:rPr lang="en-US"/>
              <a:t>10</a:t>
            </a:fld>
            <a:endParaRPr lang="en-US"/>
          </a:p>
        </p:txBody>
      </p:sp>
    </p:spTree>
    <p:extLst>
      <p:ext uri="{BB962C8B-B14F-4D97-AF65-F5344CB8AC3E}">
        <p14:creationId xmlns:p14="http://schemas.microsoft.com/office/powerpoint/2010/main" val="4098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C00000"/>
                </a:solidFill>
              </a:rPr>
              <a:t>Symmetric</a:t>
            </a:r>
            <a:r>
              <a:rPr lang="en-US"/>
              <a:t>: Alice and Bob have the same key </a:t>
            </a:r>
          </a:p>
          <a:p>
            <a:r>
              <a:rPr lang="en-US"/>
              <a:t>Provides </a:t>
            </a:r>
            <a:r>
              <a:rPr lang="en-US">
                <a:solidFill>
                  <a:srgbClr val="C00000"/>
                </a:solidFill>
              </a:rPr>
              <a:t>confidentiality and authenticity</a:t>
            </a:r>
            <a:endParaRPr lang="en-US"/>
          </a:p>
        </p:txBody>
      </p:sp>
      <p:sp>
        <p:nvSpPr>
          <p:cNvPr id="4" name="Slide Number Placeholder 3"/>
          <p:cNvSpPr>
            <a:spLocks noGrp="1"/>
          </p:cNvSpPr>
          <p:nvPr>
            <p:ph type="sldNum" sz="quarter" idx="5"/>
          </p:nvPr>
        </p:nvSpPr>
        <p:spPr/>
        <p:txBody>
          <a:bodyPr/>
          <a:lstStyle/>
          <a:p>
            <a:fld id="{4CBD639B-330C-4237-87EC-865BEBCAC720}" type="slidenum">
              <a:rPr lang="en-US"/>
              <a:t>11</a:t>
            </a:fld>
            <a:endParaRPr lang="en-US"/>
          </a:p>
        </p:txBody>
      </p:sp>
    </p:spTree>
    <p:extLst>
      <p:ext uri="{BB962C8B-B14F-4D97-AF65-F5344CB8AC3E}">
        <p14:creationId xmlns:p14="http://schemas.microsoft.com/office/powerpoint/2010/main" val="532888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PRG can be built from symmetric crypto (AES) itself.</a:t>
            </a:r>
          </a:p>
        </p:txBody>
      </p:sp>
      <p:sp>
        <p:nvSpPr>
          <p:cNvPr id="4" name="Slide Number Placeholder 3"/>
          <p:cNvSpPr>
            <a:spLocks noGrp="1"/>
          </p:cNvSpPr>
          <p:nvPr>
            <p:ph type="sldNum" sz="quarter" idx="5"/>
          </p:nvPr>
        </p:nvSpPr>
        <p:spPr/>
        <p:txBody>
          <a:bodyPr/>
          <a:lstStyle/>
          <a:p>
            <a:fld id="{4CBD639B-330C-4237-87EC-865BEBCAC720}" type="slidenum">
              <a:rPr lang="en-US"/>
              <a:t>12</a:t>
            </a:fld>
            <a:endParaRPr lang="en-US"/>
          </a:p>
        </p:txBody>
      </p:sp>
    </p:spTree>
    <p:extLst>
      <p:ext uri="{BB962C8B-B14F-4D97-AF65-F5344CB8AC3E}">
        <p14:creationId xmlns:p14="http://schemas.microsoft.com/office/powerpoint/2010/main" val="232055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looks a lot like a MAC, but we don't need </a:t>
            </a:r>
            <a:r>
              <a:rPr lang="en-US" b="1">
                <a:ea typeface="Calibri"/>
                <a:cs typeface="Calibri"/>
              </a:rPr>
              <a:t>shared </a:t>
            </a:r>
            <a:r>
              <a:rPr lang="en-US">
                <a:ea typeface="Calibri"/>
                <a:cs typeface="Calibri"/>
              </a:rPr>
              <a:t>keys.</a:t>
            </a:r>
          </a:p>
          <a:p>
            <a:pPr marL="171450" indent="-171450">
              <a:buFont typeface="Calibri"/>
              <a:buChar char="-"/>
            </a:pPr>
            <a:r>
              <a:rPr lang="en-US">
                <a:ea typeface="Calibri"/>
                <a:cs typeface="Calibri"/>
              </a:rPr>
              <a:t>Still Bob needs key authentication: a guarantee that the public key he holds indeed belongs to Alice</a:t>
            </a:r>
          </a:p>
        </p:txBody>
      </p:sp>
      <p:sp>
        <p:nvSpPr>
          <p:cNvPr id="4" name="Slide Number Placeholder 3"/>
          <p:cNvSpPr>
            <a:spLocks noGrp="1"/>
          </p:cNvSpPr>
          <p:nvPr>
            <p:ph type="sldNum" sz="quarter" idx="5"/>
          </p:nvPr>
        </p:nvSpPr>
        <p:spPr/>
        <p:txBody>
          <a:bodyPr/>
          <a:lstStyle/>
          <a:p>
            <a:fld id="{4CBD639B-330C-4237-87EC-865BEBCAC720}" type="slidenum">
              <a:rPr lang="en-US"/>
              <a:t>13</a:t>
            </a:fld>
            <a:endParaRPr lang="en-US"/>
          </a:p>
        </p:txBody>
      </p:sp>
    </p:spTree>
    <p:extLst>
      <p:ext uri="{BB962C8B-B14F-4D97-AF65-F5344CB8AC3E}">
        <p14:creationId xmlns:p14="http://schemas.microsoft.com/office/powerpoint/2010/main" val="239525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Again we need key authentication</a:t>
            </a:r>
          </a:p>
          <a:p>
            <a:pPr marL="171450" indent="-171450">
              <a:buFont typeface="Calibri"/>
              <a:buChar char="-"/>
            </a:pPr>
            <a:r>
              <a:rPr lang="en-US">
                <a:ea typeface="Calibri"/>
                <a:cs typeface="Calibri"/>
              </a:rPr>
              <a:t>TLS: uses a trusted root</a:t>
            </a:r>
          </a:p>
          <a:p>
            <a:pPr marL="171450" indent="-171450">
              <a:buFont typeface="Calibri"/>
              <a:buChar char="-"/>
            </a:pPr>
            <a:r>
              <a:rPr lang="en-US">
                <a:ea typeface="Calibri"/>
                <a:cs typeface="Calibri"/>
              </a:rPr>
              <a:t>Signal: requires out-of-band confirmation by its users</a:t>
            </a:r>
          </a:p>
        </p:txBody>
      </p:sp>
      <p:sp>
        <p:nvSpPr>
          <p:cNvPr id="4" name="Slide Number Placeholder 3"/>
          <p:cNvSpPr>
            <a:spLocks noGrp="1"/>
          </p:cNvSpPr>
          <p:nvPr>
            <p:ph type="sldNum" sz="quarter" idx="5"/>
          </p:nvPr>
        </p:nvSpPr>
        <p:spPr/>
        <p:txBody>
          <a:bodyPr/>
          <a:lstStyle/>
          <a:p>
            <a:fld id="{4CBD639B-330C-4237-87EC-865BEBCAC720}" type="slidenum">
              <a:rPr lang="en-US"/>
              <a:t>14</a:t>
            </a:fld>
            <a:endParaRPr lang="en-US"/>
          </a:p>
        </p:txBody>
      </p:sp>
    </p:spTree>
    <p:extLst>
      <p:ext uri="{BB962C8B-B14F-4D97-AF65-F5344CB8AC3E}">
        <p14:creationId xmlns:p14="http://schemas.microsoft.com/office/powerpoint/2010/main" val="401294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D8A7-3E38-6780-7979-C7F15C7F3A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5F5AF28A-4E66-E57E-44C9-53A0701DF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40ACF814-D211-E058-8F67-675D5719E759}"/>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5" name="Footer Placeholder 4">
            <a:extLst>
              <a:ext uri="{FF2B5EF4-FFF2-40B4-BE49-F238E27FC236}">
                <a16:creationId xmlns:a16="http://schemas.microsoft.com/office/drawing/2014/main" id="{45BC60AC-3CE2-9A79-F469-850A56C6633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DC63325-A786-F128-3C53-A788E837261F}"/>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245505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EB81-5826-16C1-54C8-1F5F43329CE4}"/>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6F290874-DC15-15AC-8516-FB00D9E7CF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9C3953E-2A10-FF8D-32BF-712DBD29E4E5}"/>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5" name="Footer Placeholder 4">
            <a:extLst>
              <a:ext uri="{FF2B5EF4-FFF2-40B4-BE49-F238E27FC236}">
                <a16:creationId xmlns:a16="http://schemas.microsoft.com/office/drawing/2014/main" id="{C564FEC2-C294-C607-060C-B924CEEFC832}"/>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8E3CFAC-5EEA-ED07-6B5A-3C76DBA13140}"/>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227415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9C381-3743-504F-005F-AA174EAD1A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CF689705-A3C4-C02E-3E37-1C8C7CAAA5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DFA259CE-F9F8-8D1B-066C-B1D052350FB6}"/>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5" name="Footer Placeholder 4">
            <a:extLst>
              <a:ext uri="{FF2B5EF4-FFF2-40B4-BE49-F238E27FC236}">
                <a16:creationId xmlns:a16="http://schemas.microsoft.com/office/drawing/2014/main" id="{0CB3B035-4A5D-DCAC-DC6E-2B10C5DA819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9509C87C-0DC3-09AB-7DF3-9EEF80AC534A}"/>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89877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EC1A-CA94-7AAA-007D-98DF4C274A51}"/>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31161D23-476D-8383-B1E6-6568A3B14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2B48BB8E-306B-1C34-E8DF-785A4022900E}"/>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5" name="Footer Placeholder 4">
            <a:extLst>
              <a:ext uri="{FF2B5EF4-FFF2-40B4-BE49-F238E27FC236}">
                <a16:creationId xmlns:a16="http://schemas.microsoft.com/office/drawing/2014/main" id="{F09C5F18-A0C0-DBC9-7DD2-C4DFBED7760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711AFA38-3C39-61CF-D6FC-96E6CFE08B7D}"/>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308435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9C6A-536C-1789-B536-BB9BC2B52E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06EE4D6-731D-F07F-6155-B0E90AF09A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DA9B9-E4CE-B5E1-A1B6-32780D7C9EDC}"/>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5" name="Footer Placeholder 4">
            <a:extLst>
              <a:ext uri="{FF2B5EF4-FFF2-40B4-BE49-F238E27FC236}">
                <a16:creationId xmlns:a16="http://schemas.microsoft.com/office/drawing/2014/main" id="{0CACA429-22FB-1FE9-BE58-393521027E9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9A0B78F0-6A49-E8DF-28B8-AEE88F4A4C7B}"/>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1671133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337A-7121-FD35-F6D5-86BE10CCAC0C}"/>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DD1FDE79-F779-7AD9-83E2-3C42944A1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C4F8A202-91DD-8136-CC13-9CCBDF7820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28E19BED-5A4C-45C4-3D22-5A53E1B270DF}"/>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6" name="Footer Placeholder 5">
            <a:extLst>
              <a:ext uri="{FF2B5EF4-FFF2-40B4-BE49-F238E27FC236}">
                <a16:creationId xmlns:a16="http://schemas.microsoft.com/office/drawing/2014/main" id="{E456CD4A-BBC8-DB8F-24A0-65E18031EA5F}"/>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986DACC8-DA01-B213-8877-E467B6B5468C}"/>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75986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9722-9248-89D6-5DC8-2E2108F13879}"/>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D64BCEF-C135-7687-5CAD-86E25B7A3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0BA10-5749-C4DA-B2BB-92FA745370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A468D343-9B18-C394-2C0B-30F9E9899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25DBC7-C88D-8D4D-1B4D-99FFC5FF18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30A14EE2-2C0E-A48C-4835-172CF18CED37}"/>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8" name="Footer Placeholder 7">
            <a:extLst>
              <a:ext uri="{FF2B5EF4-FFF2-40B4-BE49-F238E27FC236}">
                <a16:creationId xmlns:a16="http://schemas.microsoft.com/office/drawing/2014/main" id="{214046BF-B039-6CD6-7093-E1796A665C3E}"/>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76122AFF-C76D-4D28-BB6D-C222B8F3C128}"/>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183144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B1A8-1E7E-99F7-1B02-D2ADA067938C}"/>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BB707B23-6FEA-8BEA-3567-986D41593BB9}"/>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4" name="Footer Placeholder 3">
            <a:extLst>
              <a:ext uri="{FF2B5EF4-FFF2-40B4-BE49-F238E27FC236}">
                <a16:creationId xmlns:a16="http://schemas.microsoft.com/office/drawing/2014/main" id="{64B19EC5-F4FA-216B-AE38-000CF966E5C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D43F0AD5-1AD9-6368-158D-A6764267F8C4}"/>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260401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7D510-8CD9-E3BB-2298-44733EF28C95}"/>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3" name="Footer Placeholder 2">
            <a:extLst>
              <a:ext uri="{FF2B5EF4-FFF2-40B4-BE49-F238E27FC236}">
                <a16:creationId xmlns:a16="http://schemas.microsoft.com/office/drawing/2014/main" id="{1401DBED-1381-DBB2-F212-D971A00093DF}"/>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879ECB90-48A3-4833-B21E-B6139AB30DED}"/>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27504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D7574-DBB4-8E1C-5D43-7BB85DB2D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33DABDFF-8E25-2F29-8AF6-AD67D317B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1CCB48A2-825E-71EA-88E2-2529A5D54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010A9-06E0-4909-9BA3-E0529FFD08F5}"/>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6" name="Footer Placeholder 5">
            <a:extLst>
              <a:ext uri="{FF2B5EF4-FFF2-40B4-BE49-F238E27FC236}">
                <a16:creationId xmlns:a16="http://schemas.microsoft.com/office/drawing/2014/main" id="{004A886D-52B1-2F2A-6295-63091165B79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74E57B82-B18D-434D-C386-709F52D285EB}"/>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117379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89BC-6EB3-2A46-FD82-7CB7E87B6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D09C5E2D-2277-F6F1-8214-D2E5D8094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05AFA62B-C127-3428-E002-49BCCABFC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E82B6F-5638-1F1A-A64F-AE347B55F37A}"/>
              </a:ext>
            </a:extLst>
          </p:cNvPr>
          <p:cNvSpPr>
            <a:spLocks noGrp="1"/>
          </p:cNvSpPr>
          <p:nvPr>
            <p:ph type="dt" sz="half" idx="10"/>
          </p:nvPr>
        </p:nvSpPr>
        <p:spPr/>
        <p:txBody>
          <a:bodyPr/>
          <a:lstStyle/>
          <a:p>
            <a:fld id="{A8399AFF-8862-4512-9FC5-14E05F4B9771}" type="datetimeFigureOut">
              <a:rPr lang="LID4096" smtClean="0"/>
              <a:t>06/18/2025</a:t>
            </a:fld>
            <a:endParaRPr lang="LID4096"/>
          </a:p>
        </p:txBody>
      </p:sp>
      <p:sp>
        <p:nvSpPr>
          <p:cNvPr id="6" name="Footer Placeholder 5">
            <a:extLst>
              <a:ext uri="{FF2B5EF4-FFF2-40B4-BE49-F238E27FC236}">
                <a16:creationId xmlns:a16="http://schemas.microsoft.com/office/drawing/2014/main" id="{D7287ECF-8579-3B53-0EAA-CECB9FBA9A50}"/>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A5C16682-7B6E-C36F-6E3B-A724D0AF5D7F}"/>
              </a:ext>
            </a:extLst>
          </p:cNvPr>
          <p:cNvSpPr>
            <a:spLocks noGrp="1"/>
          </p:cNvSpPr>
          <p:nvPr>
            <p:ph type="sldNum" sz="quarter" idx="12"/>
          </p:nvPr>
        </p:nvSpPr>
        <p:spPr/>
        <p:txBody>
          <a:bodyPr/>
          <a:lstStyle/>
          <a:p>
            <a:fld id="{5BB3ADA4-89F1-460D-B2C7-F0412672FE97}" type="slidenum">
              <a:rPr lang="LID4096" smtClean="0"/>
              <a:t>‹#›</a:t>
            </a:fld>
            <a:endParaRPr lang="LID4096"/>
          </a:p>
        </p:txBody>
      </p:sp>
    </p:spTree>
    <p:extLst>
      <p:ext uri="{BB962C8B-B14F-4D97-AF65-F5344CB8AC3E}">
        <p14:creationId xmlns:p14="http://schemas.microsoft.com/office/powerpoint/2010/main" val="3874818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0A3FB-C461-4A35-ABBB-EBC63F650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5BDE195D-195A-1592-7D21-CEF6D387C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C38AD6C-76BF-CCBE-29BE-4163C2C0F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399AFF-8862-4512-9FC5-14E05F4B9771}" type="datetimeFigureOut">
              <a:rPr lang="LID4096" smtClean="0"/>
              <a:t>06/18/2025</a:t>
            </a:fld>
            <a:endParaRPr lang="LID4096"/>
          </a:p>
        </p:txBody>
      </p:sp>
      <p:sp>
        <p:nvSpPr>
          <p:cNvPr id="5" name="Footer Placeholder 4">
            <a:extLst>
              <a:ext uri="{FF2B5EF4-FFF2-40B4-BE49-F238E27FC236}">
                <a16:creationId xmlns:a16="http://schemas.microsoft.com/office/drawing/2014/main" id="{E35E4E70-9CD4-37B2-A5A5-8A85D742C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96AA3A8F-905F-8DA5-1D04-8564BD408F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B3ADA4-89F1-460D-B2C7-F0412672FE97}" type="slidenum">
              <a:rPr lang="LID4096" smtClean="0"/>
              <a:t>‹#›</a:t>
            </a:fld>
            <a:endParaRPr lang="LID4096"/>
          </a:p>
        </p:txBody>
      </p:sp>
    </p:spTree>
    <p:extLst>
      <p:ext uri="{BB962C8B-B14F-4D97-AF65-F5344CB8AC3E}">
        <p14:creationId xmlns:p14="http://schemas.microsoft.com/office/powerpoint/2010/main" val="226626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abs/quant-ph/0105032v2" TargetMode="External"/><Relationship Id="rId2" Type="http://schemas.openxmlformats.org/officeDocument/2006/relationships/hyperlink" Target="https://arxiv.org/pdf/quant-ph/0205128" TargetMode="External"/><Relationship Id="rId1" Type="http://schemas.openxmlformats.org/officeDocument/2006/relationships/slideLayout" Target="../slideLayouts/slideLayout2.xml"/><Relationship Id="rId4" Type="http://schemas.openxmlformats.org/officeDocument/2006/relationships/hyperlink" Target="https://link.springer.com/article/10.1007/s11128-022-03717-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D3555F90-D26D-9E55-0403-CD133EB85A4B}"/>
              </a:ext>
            </a:extLst>
          </p:cNvPr>
          <p:cNvSpPr>
            <a:spLocks noGrp="1" noChangeArrowheads="1"/>
          </p:cNvSpPr>
          <p:nvPr>
            <p:ph type="ctrTitle"/>
          </p:nvPr>
        </p:nvSpPr>
        <p:spPr bwMode="auto">
          <a:xfrm>
            <a:off x="1695453" y="581025"/>
            <a:ext cx="9144000" cy="27640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eaLnBrk="0" fontAlgn="base" hangingPunct="0">
              <a:spcAft>
                <a:spcPct val="0"/>
              </a:spcAft>
            </a:pPr>
            <a:r>
              <a:rPr kumimoji="0" lang="LID4096" sz="4500" b="0" i="0" u="none" strike="noStrike" cap="none" normalizeH="0" baseline="0">
                <a:ln>
                  <a:noFill/>
                </a:ln>
                <a:effectLst/>
                <a:latin typeface="Arial"/>
                <a:cs typeface="Arial"/>
              </a:rPr>
              <a:t>A critical analysis of deployed use cases for quantum key distribution </a:t>
            </a:r>
            <a:br>
              <a:rPr lang="en-US" sz="4500" b="0" i="0" u="none" strike="noStrike" cap="none" normalizeH="0" baseline="0">
                <a:ln>
                  <a:noFill/>
                </a:ln>
                <a:effectLst/>
                <a:latin typeface="Arial" panose="020B0604020202020204" pitchFamily="34" charset="0"/>
              </a:rPr>
            </a:br>
            <a:r>
              <a:rPr kumimoji="0" lang="LID4096" sz="4500" b="0" i="0" u="none" strike="noStrike" cap="none" normalizeH="0" baseline="0">
                <a:ln>
                  <a:noFill/>
                </a:ln>
                <a:effectLst/>
                <a:latin typeface="Arial"/>
                <a:cs typeface="Arial"/>
              </a:rPr>
              <a:t>and comparison with post-quantum cryptography</a:t>
            </a:r>
            <a:endParaRPr lang="en-US" sz="4500" b="0" i="0" u="none" strike="noStrike" cap="none" normalizeH="0" baseline="0">
              <a:ln>
                <a:noFill/>
              </a:ln>
              <a:effectLst/>
              <a:latin typeface="Arial" panose="020B0604020202020204" pitchFamily="34" charset="0"/>
              <a:cs typeface="Arial"/>
            </a:endParaRPr>
          </a:p>
        </p:txBody>
      </p:sp>
      <p:sp>
        <p:nvSpPr>
          <p:cNvPr id="3" name="Subtitle 2">
            <a:extLst>
              <a:ext uri="{FF2B5EF4-FFF2-40B4-BE49-F238E27FC236}">
                <a16:creationId xmlns:a16="http://schemas.microsoft.com/office/drawing/2014/main" id="{410B1E08-172B-448E-4CFC-A66D7D474A6E}"/>
              </a:ext>
            </a:extLst>
          </p:cNvPr>
          <p:cNvSpPr>
            <a:spLocks noGrp="1"/>
          </p:cNvSpPr>
          <p:nvPr>
            <p:ph type="subTitle" idx="1"/>
          </p:nvPr>
        </p:nvSpPr>
        <p:spPr>
          <a:xfrm>
            <a:off x="1966912" y="4108625"/>
            <a:ext cx="8258176" cy="631825"/>
          </a:xfrm>
        </p:spPr>
        <p:txBody>
          <a:bodyPr anchor="ctr">
            <a:noAutofit/>
          </a:bodyPr>
          <a:lstStyle/>
          <a:p>
            <a:r>
              <a:rPr lang="en-US" sz="2000" i="1">
                <a:ea typeface="+mn-lt"/>
                <a:cs typeface="+mn-lt"/>
              </a:rPr>
              <a:t>EPJ Quantum Technology</a:t>
            </a:r>
            <a:r>
              <a:rPr lang="en-US" sz="2000">
                <a:ea typeface="+mn-lt"/>
                <a:cs typeface="+mn-lt"/>
              </a:rPr>
              <a:t> </a:t>
            </a:r>
            <a:r>
              <a:rPr lang="en-US" sz="2000" b="1">
                <a:ea typeface="+mn-lt"/>
                <a:cs typeface="+mn-lt"/>
              </a:rPr>
              <a:t>12</a:t>
            </a:r>
            <a:r>
              <a:rPr lang="en-US" sz="2000">
                <a:ea typeface="+mn-lt"/>
                <a:cs typeface="+mn-lt"/>
              </a:rPr>
              <a:t>, 51 (2025)</a:t>
            </a:r>
            <a:endParaRPr lang="en-US">
              <a:ea typeface="+mn-lt"/>
              <a:cs typeface="+mn-lt"/>
            </a:endParaRPr>
          </a:p>
          <a:p>
            <a:br>
              <a:rPr lang="en-US" sz="2000">
                <a:ea typeface="+mn-lt"/>
                <a:cs typeface="+mn-lt"/>
              </a:rPr>
            </a:br>
            <a:br>
              <a:rPr lang="en-US" sz="2000">
                <a:ea typeface="+mn-lt"/>
                <a:cs typeface="+mn-lt"/>
              </a:rPr>
            </a:br>
            <a:r>
              <a:rPr lang="en-US" sz="2000">
                <a:ea typeface="+mn-lt"/>
                <a:cs typeface="+mn-lt"/>
              </a:rPr>
              <a:t>Nick Aquina, Bruno </a:t>
            </a:r>
            <a:r>
              <a:rPr lang="en-US" sz="2000" err="1">
                <a:ea typeface="+mn-lt"/>
                <a:cs typeface="+mn-lt"/>
              </a:rPr>
              <a:t>Cimoli</a:t>
            </a:r>
            <a:r>
              <a:rPr lang="en-US" sz="2000">
                <a:ea typeface="+mn-lt"/>
                <a:cs typeface="+mn-lt"/>
              </a:rPr>
              <a:t>, </a:t>
            </a:r>
            <a:r>
              <a:rPr lang="en-US" sz="2000" b="1">
                <a:ea typeface="+mn-lt"/>
                <a:cs typeface="+mn-lt"/>
              </a:rPr>
              <a:t>Soumya Das</a:t>
            </a:r>
            <a:r>
              <a:rPr lang="en-US" sz="2000">
                <a:ea typeface="+mn-lt"/>
                <a:cs typeface="+mn-lt"/>
              </a:rPr>
              <a:t>, Kathrin </a:t>
            </a:r>
            <a:r>
              <a:rPr lang="en-US" sz="2000" err="1">
                <a:ea typeface="+mn-lt"/>
                <a:cs typeface="+mn-lt"/>
              </a:rPr>
              <a:t>Hövelmanns</a:t>
            </a:r>
            <a:r>
              <a:rPr lang="en-US" sz="2000">
                <a:ea typeface="+mn-lt"/>
                <a:cs typeface="+mn-lt"/>
              </a:rPr>
              <a:t>, Fiona Johanna Weber, Chigo Okonkwo, Simon Rommel, Boris Škorić, Idelfonso Tafur Monroy, </a:t>
            </a:r>
            <a:r>
              <a:rPr lang="en-US" sz="2000" b="1">
                <a:ea typeface="+mn-lt"/>
                <a:cs typeface="+mn-lt"/>
              </a:rPr>
              <a:t>Sebastian Verschoor</a:t>
            </a:r>
            <a:endParaRPr lang="en-US"/>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TUE">
            <a:extLst>
              <a:ext uri="{FF2B5EF4-FFF2-40B4-BE49-F238E27FC236}">
                <a16:creationId xmlns:a16="http://schemas.microsoft.com/office/drawing/2014/main" id="{0715DA44-A261-4A09-92E4-444C8A58C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059" y="6276975"/>
            <a:ext cx="1423436" cy="57044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University of Amsterdam - Short Term Programs">
            <a:extLst>
              <a:ext uri="{FF2B5EF4-FFF2-40B4-BE49-F238E27FC236}">
                <a16:creationId xmlns:a16="http://schemas.microsoft.com/office/drawing/2014/main" id="{C7DB7411-7940-E495-EAB2-0A4B31EBDE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4096"/>
          </a:p>
        </p:txBody>
      </p:sp>
      <p:sp>
        <p:nvSpPr>
          <p:cNvPr id="5" name="AutoShape 6" descr="University of Amsterdam - Short Term Programs">
            <a:extLst>
              <a:ext uri="{FF2B5EF4-FFF2-40B4-BE49-F238E27FC236}">
                <a16:creationId xmlns:a16="http://schemas.microsoft.com/office/drawing/2014/main" id="{BC8FCE99-9C8F-A2A3-E5C1-1BD2D563E65C}"/>
              </a:ext>
            </a:extLst>
          </p:cNvPr>
          <p:cNvSpPr>
            <a:spLocks noChangeAspect="1" noChangeArrowheads="1"/>
          </p:cNvSpPr>
          <p:nvPr/>
        </p:nvSpPr>
        <p:spPr bwMode="auto">
          <a:xfrm>
            <a:off x="11967700" y="5597580"/>
            <a:ext cx="69795" cy="697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4096"/>
          </a:p>
        </p:txBody>
      </p:sp>
      <p:pic>
        <p:nvPicPr>
          <p:cNvPr id="4104" name="Picture 8" descr="University of Amsterdam - Short Term Programs">
            <a:extLst>
              <a:ext uri="{FF2B5EF4-FFF2-40B4-BE49-F238E27FC236}">
                <a16:creationId xmlns:a16="http://schemas.microsoft.com/office/drawing/2014/main" id="{5BC79F62-A108-8C86-F65E-876ABC6F0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201" y="6173139"/>
            <a:ext cx="1308652" cy="6848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5755F15-EDE3-0D75-9BA0-5C4109B0F511}"/>
              </a:ext>
            </a:extLst>
          </p:cNvPr>
          <p:cNvSpPr>
            <a:spLocks noGrp="1"/>
          </p:cNvSpPr>
          <p:nvPr>
            <p:ph type="sldNum" sz="quarter" idx="12"/>
          </p:nvPr>
        </p:nvSpPr>
        <p:spPr/>
        <p:txBody>
          <a:bodyPr/>
          <a:lstStyle/>
          <a:p>
            <a:fld id="{5BB3ADA4-89F1-460D-B2C7-F0412672FE97}" type="slidenum">
              <a:rPr lang="LID4096" smtClean="0"/>
              <a:t>1</a:t>
            </a:fld>
            <a:endParaRPr lang="en-US"/>
          </a:p>
        </p:txBody>
      </p:sp>
    </p:spTree>
    <p:extLst>
      <p:ext uri="{BB962C8B-B14F-4D97-AF65-F5344CB8AC3E}">
        <p14:creationId xmlns:p14="http://schemas.microsoft.com/office/powerpoint/2010/main" val="414561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1AB1-867E-9DF5-55DA-2FECA00D1E06}"/>
              </a:ext>
            </a:extLst>
          </p:cNvPr>
          <p:cNvSpPr>
            <a:spLocks noGrp="1"/>
          </p:cNvSpPr>
          <p:nvPr>
            <p:ph type="title"/>
          </p:nvPr>
        </p:nvSpPr>
        <p:spPr>
          <a:xfrm>
            <a:off x="677214" y="224"/>
            <a:ext cx="10515600" cy="1325563"/>
          </a:xfrm>
        </p:spPr>
        <p:txBody>
          <a:bodyPr/>
          <a:lstStyle/>
          <a:p>
            <a:r>
              <a:rPr lang="en-US"/>
              <a:t>Message Authentication Code (MAC)</a:t>
            </a:r>
          </a:p>
        </p:txBody>
      </p:sp>
      <p:pic>
        <p:nvPicPr>
          <p:cNvPr id="4" name="Content Placeholder 3">
            <a:extLst>
              <a:ext uri="{FF2B5EF4-FFF2-40B4-BE49-F238E27FC236}">
                <a16:creationId xmlns:a16="http://schemas.microsoft.com/office/drawing/2014/main" id="{37389C3F-BB0E-01A6-D033-EBC42E4023A3}"/>
              </a:ext>
            </a:extLst>
          </p:cNvPr>
          <p:cNvPicPr>
            <a:picLocks noGrp="1" noChangeAspect="1"/>
          </p:cNvPicPr>
          <p:nvPr>
            <p:ph idx="1"/>
          </p:nvPr>
        </p:nvPicPr>
        <p:blipFill>
          <a:blip r:embed="rId3"/>
          <a:stretch>
            <a:fillRect/>
          </a:stretch>
        </p:blipFill>
        <p:spPr>
          <a:xfrm>
            <a:off x="1578914" y="976389"/>
            <a:ext cx="9025944" cy="3145623"/>
          </a:xfrm>
        </p:spPr>
      </p:pic>
      <p:sp>
        <p:nvSpPr>
          <p:cNvPr id="6" name="TextBox 5">
            <a:extLst>
              <a:ext uri="{FF2B5EF4-FFF2-40B4-BE49-F238E27FC236}">
                <a16:creationId xmlns:a16="http://schemas.microsoft.com/office/drawing/2014/main" id="{95F70BDD-9320-FAD7-B389-861F2A428AE7}"/>
              </a:ext>
            </a:extLst>
          </p:cNvPr>
          <p:cNvSpPr txBox="1"/>
          <p:nvPr/>
        </p:nvSpPr>
        <p:spPr>
          <a:xfrm>
            <a:off x="1004015" y="4182954"/>
            <a:ext cx="65278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a:t>ITS-MAC (Wegman-Carter):</a:t>
            </a:r>
            <a:endParaRPr lang="en-US"/>
          </a:p>
          <a:p>
            <a:pPr marL="800100" lvl="1" indent="-342900">
              <a:buFont typeface="Calibri"/>
              <a:buChar char="-"/>
            </a:pPr>
            <a:r>
              <a:rPr lang="en-US" sz="2000"/>
              <a:t>statistical security</a:t>
            </a:r>
          </a:p>
          <a:p>
            <a:pPr marL="800100" lvl="1" indent="-342900">
              <a:buFont typeface="Calibri"/>
              <a:buChar char="-"/>
            </a:pPr>
            <a:r>
              <a:rPr lang="en-US" sz="2000"/>
              <a:t>key </a:t>
            </a:r>
            <a:r>
              <a:rPr lang="en-US" sz="2000">
                <a:solidFill>
                  <a:srgbClr val="C00000"/>
                </a:solidFill>
              </a:rPr>
              <a:t>must</a:t>
            </a:r>
            <a:r>
              <a:rPr lang="en-US" sz="2000"/>
              <a:t> be used only once (one-time MAC)</a:t>
            </a:r>
          </a:p>
          <a:p>
            <a:pPr marL="800100" lvl="1" indent="-342900">
              <a:buFont typeface="Calibri"/>
              <a:buChar char="-"/>
            </a:pPr>
            <a:r>
              <a:rPr lang="en-US" sz="2000"/>
              <a:t>key is short</a:t>
            </a:r>
          </a:p>
          <a:p>
            <a:pPr marL="285750" indent="-285750">
              <a:buFont typeface="Calibri"/>
              <a:buChar char="-"/>
            </a:pPr>
            <a:r>
              <a:rPr lang="en-US" sz="2000"/>
              <a:t>HMAC, Poly1305-AES, ...</a:t>
            </a:r>
          </a:p>
          <a:p>
            <a:pPr marL="800100" lvl="1" indent="-342900">
              <a:buFont typeface="Calibri"/>
              <a:buChar char="-"/>
            </a:pPr>
            <a:r>
              <a:rPr lang="en-US" sz="2000"/>
              <a:t>post-quantum security</a:t>
            </a:r>
          </a:p>
          <a:p>
            <a:pPr marL="800100" lvl="1" indent="-342900">
              <a:buFont typeface="Calibri"/>
              <a:buChar char="-"/>
            </a:pPr>
            <a:r>
              <a:rPr lang="en-US" sz="2000"/>
              <a:t>re-use the same key</a:t>
            </a:r>
          </a:p>
          <a:p>
            <a:pPr marL="800100" lvl="1" indent="-342900">
              <a:buFont typeface="Calibri"/>
              <a:buChar char="-"/>
            </a:pPr>
            <a:r>
              <a:rPr lang="en-US" sz="2000"/>
              <a:t>key is short</a:t>
            </a:r>
          </a:p>
        </p:txBody>
      </p:sp>
      <p:sp>
        <p:nvSpPr>
          <p:cNvPr id="5" name="Arc 4">
            <a:extLst>
              <a:ext uri="{FF2B5EF4-FFF2-40B4-BE49-F238E27FC236}">
                <a16:creationId xmlns:a16="http://schemas.microsoft.com/office/drawing/2014/main" id="{BC3970A1-C83C-8395-87CF-33B2DA95A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1E0919EA-8C9F-E209-8E89-1D2432B8172F}"/>
              </a:ext>
            </a:extLst>
          </p:cNvPr>
          <p:cNvSpPr>
            <a:spLocks noGrp="1"/>
          </p:cNvSpPr>
          <p:nvPr>
            <p:ph type="sldNum" sz="quarter" idx="12"/>
          </p:nvPr>
        </p:nvSpPr>
        <p:spPr/>
        <p:txBody>
          <a:bodyPr/>
          <a:lstStyle/>
          <a:p>
            <a:fld id="{5BB3ADA4-89F1-460D-B2C7-F0412672FE97}" type="slidenum">
              <a:rPr lang="LID4096" smtClean="0"/>
              <a:t>10</a:t>
            </a:fld>
            <a:endParaRPr lang="en-US"/>
          </a:p>
        </p:txBody>
      </p:sp>
    </p:spTree>
    <p:extLst>
      <p:ext uri="{BB962C8B-B14F-4D97-AF65-F5344CB8AC3E}">
        <p14:creationId xmlns:p14="http://schemas.microsoft.com/office/powerpoint/2010/main" val="2650457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97B1-0D9A-0AD2-EDC6-D59FA55A6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9E2E7-B3A4-9085-5322-52A3CBDF93AF}"/>
              </a:ext>
            </a:extLst>
          </p:cNvPr>
          <p:cNvSpPr>
            <a:spLocks noGrp="1"/>
          </p:cNvSpPr>
          <p:nvPr>
            <p:ph type="title"/>
          </p:nvPr>
        </p:nvSpPr>
        <p:spPr>
          <a:xfrm>
            <a:off x="655749" y="224"/>
            <a:ext cx="9860924" cy="1325563"/>
          </a:xfrm>
        </p:spPr>
        <p:txBody>
          <a:bodyPr/>
          <a:lstStyle/>
          <a:p>
            <a:r>
              <a:rPr lang="en-US"/>
              <a:t>Authenticated Encryption</a:t>
            </a:r>
          </a:p>
        </p:txBody>
      </p:sp>
      <p:pic>
        <p:nvPicPr>
          <p:cNvPr id="5" name="Picture 4" descr="A purple and white hooded figure with a computer and a black envelope&#10;&#10;AI-generated content may be incorrect.">
            <a:extLst>
              <a:ext uri="{FF2B5EF4-FFF2-40B4-BE49-F238E27FC236}">
                <a16:creationId xmlns:a16="http://schemas.microsoft.com/office/drawing/2014/main" id="{57CD905F-6E31-9130-DC2B-F614F6C5CF6E}"/>
              </a:ext>
            </a:extLst>
          </p:cNvPr>
          <p:cNvPicPr>
            <a:picLocks noChangeAspect="1"/>
          </p:cNvPicPr>
          <p:nvPr/>
        </p:nvPicPr>
        <p:blipFill>
          <a:blip r:embed="rId3"/>
          <a:stretch>
            <a:fillRect/>
          </a:stretch>
        </p:blipFill>
        <p:spPr>
          <a:xfrm>
            <a:off x="1973469" y="1182361"/>
            <a:ext cx="8116272" cy="2616310"/>
          </a:xfrm>
          <a:prstGeom prst="rect">
            <a:avLst/>
          </a:prstGeom>
        </p:spPr>
      </p:pic>
      <p:sp>
        <p:nvSpPr>
          <p:cNvPr id="6" name="TextBox 5">
            <a:extLst>
              <a:ext uri="{FF2B5EF4-FFF2-40B4-BE49-F238E27FC236}">
                <a16:creationId xmlns:a16="http://schemas.microsoft.com/office/drawing/2014/main" id="{7C5F898D-917F-4A66-85BA-EE8901B2F9A0}"/>
              </a:ext>
            </a:extLst>
          </p:cNvPr>
          <p:cNvSpPr txBox="1"/>
          <p:nvPr/>
        </p:nvSpPr>
        <p:spPr>
          <a:xfrm>
            <a:off x="1069304" y="4174369"/>
            <a:ext cx="108839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a:t>OTP + ITS-MAC:</a:t>
            </a:r>
            <a:endParaRPr lang="en-US"/>
          </a:p>
          <a:p>
            <a:pPr marL="800100" lvl="1" indent="-342900">
              <a:buFont typeface="Calibri"/>
              <a:buChar char="-"/>
            </a:pPr>
            <a:r>
              <a:rPr lang="en-US" sz="2000"/>
              <a:t>statistical security</a:t>
            </a:r>
          </a:p>
          <a:p>
            <a:pPr marL="800100" lvl="1" indent="-342900">
              <a:buFont typeface="Calibri"/>
              <a:buChar char="-"/>
            </a:pPr>
            <a:r>
              <a:rPr lang="en-US" sz="2000"/>
              <a:t>key </a:t>
            </a:r>
            <a:r>
              <a:rPr lang="en-US" sz="2000">
                <a:solidFill>
                  <a:srgbClr val="C00000"/>
                </a:solidFill>
              </a:rPr>
              <a:t>must</a:t>
            </a:r>
            <a:r>
              <a:rPr lang="en-US" sz="2000"/>
              <a:t> be used only once</a:t>
            </a:r>
          </a:p>
          <a:p>
            <a:pPr marL="285750" indent="-285750">
              <a:buFont typeface="Calibri"/>
              <a:buChar char="-"/>
            </a:pPr>
            <a:r>
              <a:rPr lang="en-US" sz="2000"/>
              <a:t>AES-GCM, ChaCha20-Poly1305</a:t>
            </a:r>
          </a:p>
          <a:p>
            <a:pPr marL="800100" lvl="1" indent="-342900">
              <a:buFont typeface="Calibri"/>
              <a:buChar char="-"/>
            </a:pPr>
            <a:r>
              <a:rPr lang="en-US" sz="2000"/>
              <a:t>post-quantum security</a:t>
            </a:r>
          </a:p>
          <a:p>
            <a:pPr marL="800100" lvl="1" indent="-342900">
              <a:buFont typeface="Calibri"/>
              <a:buChar char="-"/>
            </a:pPr>
            <a:r>
              <a:rPr lang="en-US" sz="2000"/>
              <a:t>re-use the same key</a:t>
            </a:r>
          </a:p>
        </p:txBody>
      </p:sp>
      <p:sp>
        <p:nvSpPr>
          <p:cNvPr id="4" name="Arc 3">
            <a:extLst>
              <a:ext uri="{FF2B5EF4-FFF2-40B4-BE49-F238E27FC236}">
                <a16:creationId xmlns:a16="http://schemas.microsoft.com/office/drawing/2014/main" id="{01CA53DD-EAF3-2764-9C9B-50AFAB33B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E844B28-02AC-C37F-5DAE-4EF808EE3707}"/>
              </a:ext>
            </a:extLst>
          </p:cNvPr>
          <p:cNvSpPr>
            <a:spLocks noGrp="1"/>
          </p:cNvSpPr>
          <p:nvPr>
            <p:ph type="sldNum" sz="quarter" idx="12"/>
          </p:nvPr>
        </p:nvSpPr>
        <p:spPr/>
        <p:txBody>
          <a:bodyPr/>
          <a:lstStyle/>
          <a:p>
            <a:fld id="{5BB3ADA4-89F1-460D-B2C7-F0412672FE97}" type="slidenum">
              <a:rPr lang="LID4096" smtClean="0"/>
              <a:t>11</a:t>
            </a:fld>
            <a:endParaRPr lang="en-US"/>
          </a:p>
        </p:txBody>
      </p:sp>
    </p:spTree>
    <p:extLst>
      <p:ext uri="{BB962C8B-B14F-4D97-AF65-F5344CB8AC3E}">
        <p14:creationId xmlns:p14="http://schemas.microsoft.com/office/powerpoint/2010/main" val="3463718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key system&#10;&#10;AI-generated content may be incorrect.">
            <a:extLst>
              <a:ext uri="{FF2B5EF4-FFF2-40B4-BE49-F238E27FC236}">
                <a16:creationId xmlns:a16="http://schemas.microsoft.com/office/drawing/2014/main" id="{E360031F-8CC4-4E12-455D-B0D28F75750A}"/>
              </a:ext>
            </a:extLst>
          </p:cNvPr>
          <p:cNvPicPr>
            <a:picLocks noChangeAspect="1"/>
          </p:cNvPicPr>
          <p:nvPr/>
        </p:nvPicPr>
        <p:blipFill>
          <a:blip r:embed="rId3"/>
          <a:stretch>
            <a:fillRect/>
          </a:stretch>
        </p:blipFill>
        <p:spPr>
          <a:xfrm>
            <a:off x="6822310" y="1338146"/>
            <a:ext cx="3736623" cy="3614853"/>
          </a:xfrm>
          <a:prstGeom prst="rect">
            <a:avLst/>
          </a:prstGeom>
        </p:spPr>
      </p:pic>
      <p:sp>
        <p:nvSpPr>
          <p:cNvPr id="2" name="Title 1">
            <a:extLst>
              <a:ext uri="{FF2B5EF4-FFF2-40B4-BE49-F238E27FC236}">
                <a16:creationId xmlns:a16="http://schemas.microsoft.com/office/drawing/2014/main" id="{080D8847-EBC3-30B3-1C2B-08458CF0723D}"/>
              </a:ext>
            </a:extLst>
          </p:cNvPr>
          <p:cNvSpPr>
            <a:spLocks noGrp="1"/>
          </p:cNvSpPr>
          <p:nvPr>
            <p:ph type="title"/>
          </p:nvPr>
        </p:nvSpPr>
        <p:spPr/>
        <p:txBody>
          <a:bodyPr/>
          <a:lstStyle/>
          <a:p>
            <a:r>
              <a:rPr lang="en-US"/>
              <a:t>Pseudo-Random Generator (PRG)</a:t>
            </a:r>
          </a:p>
        </p:txBody>
      </p:sp>
      <p:sp>
        <p:nvSpPr>
          <p:cNvPr id="5" name="TextBox 4">
            <a:extLst>
              <a:ext uri="{FF2B5EF4-FFF2-40B4-BE49-F238E27FC236}">
                <a16:creationId xmlns:a16="http://schemas.microsoft.com/office/drawing/2014/main" id="{05A8A541-4519-51F4-690C-13FFA09484D0}"/>
              </a:ext>
            </a:extLst>
          </p:cNvPr>
          <p:cNvSpPr txBox="1"/>
          <p:nvPr/>
        </p:nvSpPr>
        <p:spPr>
          <a:xfrm>
            <a:off x="1216516" y="4814438"/>
            <a:ext cx="95316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Expand a small key into a larger one (or equivalently: multiple keys)</a:t>
            </a:r>
            <a:endParaRPr lang="en-US"/>
          </a:p>
          <a:p>
            <a:pPr marL="342900" indent="-342900">
              <a:buFont typeface="Calibri"/>
              <a:buChar char="-"/>
            </a:pPr>
            <a:r>
              <a:rPr lang="en-US" sz="2000"/>
              <a:t>post-quantum secure</a:t>
            </a:r>
            <a:endParaRPr lang="en-US"/>
          </a:p>
        </p:txBody>
      </p:sp>
      <p:pic>
        <p:nvPicPr>
          <p:cNvPr id="6" name="Picture 5" descr="A diagram of keys and a keychain&#10;&#10;AI-generated content may be incorrect.">
            <a:extLst>
              <a:ext uri="{FF2B5EF4-FFF2-40B4-BE49-F238E27FC236}">
                <a16:creationId xmlns:a16="http://schemas.microsoft.com/office/drawing/2014/main" id="{A20A99E3-4B7A-2FF5-1499-F40408BFABD7}"/>
              </a:ext>
            </a:extLst>
          </p:cNvPr>
          <p:cNvPicPr>
            <a:picLocks noChangeAspect="1"/>
          </p:cNvPicPr>
          <p:nvPr/>
        </p:nvPicPr>
        <p:blipFill>
          <a:blip r:embed="rId4"/>
          <a:stretch>
            <a:fillRect/>
          </a:stretch>
        </p:blipFill>
        <p:spPr>
          <a:xfrm>
            <a:off x="2729933" y="1594232"/>
            <a:ext cx="2060930" cy="2591347"/>
          </a:xfrm>
          <a:prstGeom prst="rect">
            <a:avLst/>
          </a:prstGeom>
        </p:spPr>
      </p:pic>
      <p:sp>
        <p:nvSpPr>
          <p:cNvPr id="4" name="TextBox 3">
            <a:extLst>
              <a:ext uri="{FF2B5EF4-FFF2-40B4-BE49-F238E27FC236}">
                <a16:creationId xmlns:a16="http://schemas.microsoft.com/office/drawing/2014/main" id="{139BBB86-45BF-8622-FAD9-730F9FDD838E}"/>
              </a:ext>
            </a:extLst>
          </p:cNvPr>
          <p:cNvSpPr txBox="1"/>
          <p:nvPr/>
        </p:nvSpPr>
        <p:spPr>
          <a:xfrm>
            <a:off x="1216516" y="5522776"/>
            <a:ext cx="932770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Can be used to build a symmetric </a:t>
            </a:r>
            <a:r>
              <a:rPr lang="en-US" sz="2000" b="1" i="1"/>
              <a:t>ratchet</a:t>
            </a:r>
            <a:r>
              <a:rPr lang="en-US" sz="2000"/>
              <a:t>:</a:t>
            </a:r>
          </a:p>
          <a:p>
            <a:pPr marL="342900" indent="-342900">
              <a:buFontTx/>
              <a:buChar char="-"/>
            </a:pPr>
            <a:r>
              <a:rPr lang="en-US" sz="2000"/>
              <a:t>replace </a:t>
            </a:r>
            <a:r>
              <a:rPr lang="en-US" sz="2000" b="1">
                <a:solidFill>
                  <a:srgbClr val="109121"/>
                </a:solidFill>
              </a:rPr>
              <a:t>used key</a:t>
            </a:r>
            <a:r>
              <a:rPr lang="en-US" sz="2000" b="1"/>
              <a:t> </a:t>
            </a:r>
            <a:r>
              <a:rPr lang="en-US" sz="2000"/>
              <a:t>with a </a:t>
            </a:r>
            <a:r>
              <a:rPr lang="en-US" sz="2000" b="1">
                <a:solidFill>
                  <a:srgbClr val="0000BF"/>
                </a:solidFill>
              </a:rPr>
              <a:t>new key</a:t>
            </a:r>
          </a:p>
          <a:p>
            <a:pPr marL="342900" indent="-342900">
              <a:buFontTx/>
              <a:buChar char="-"/>
            </a:pPr>
            <a:r>
              <a:rPr lang="en-US" sz="2000"/>
              <a:t>use </a:t>
            </a:r>
            <a:r>
              <a:rPr lang="en-US" sz="2000" b="1">
                <a:solidFill>
                  <a:srgbClr val="C00000"/>
                </a:solidFill>
              </a:rPr>
              <a:t>remainder</a:t>
            </a:r>
            <a:r>
              <a:rPr lang="en-US" sz="2000"/>
              <a:t> for data encryption</a:t>
            </a:r>
          </a:p>
        </p:txBody>
      </p:sp>
      <p:sp>
        <p:nvSpPr>
          <p:cNvPr id="8" name="Arc 7">
            <a:extLst>
              <a:ext uri="{FF2B5EF4-FFF2-40B4-BE49-F238E27FC236}">
                <a16:creationId xmlns:a16="http://schemas.microsoft.com/office/drawing/2014/main" id="{24356B46-0772-BCDC-EB14-D0999FF27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40CB96A-0592-755C-EBC6-146622299129}"/>
              </a:ext>
            </a:extLst>
          </p:cNvPr>
          <p:cNvSpPr>
            <a:spLocks noGrp="1"/>
          </p:cNvSpPr>
          <p:nvPr>
            <p:ph type="sldNum" sz="quarter" idx="12"/>
          </p:nvPr>
        </p:nvSpPr>
        <p:spPr/>
        <p:txBody>
          <a:bodyPr/>
          <a:lstStyle/>
          <a:p>
            <a:fld id="{5BB3ADA4-89F1-460D-B2C7-F0412672FE97}" type="slidenum">
              <a:rPr lang="LID4096" smtClean="0"/>
              <a:t>12</a:t>
            </a:fld>
            <a:endParaRPr lang="en-US"/>
          </a:p>
        </p:txBody>
      </p:sp>
    </p:spTree>
    <p:extLst>
      <p:ext uri="{BB962C8B-B14F-4D97-AF65-F5344CB8AC3E}">
        <p14:creationId xmlns:p14="http://schemas.microsoft.com/office/powerpoint/2010/main" val="36451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1597-5E41-0FF9-D2BA-FA92E87D7215}"/>
              </a:ext>
            </a:extLst>
          </p:cNvPr>
          <p:cNvSpPr>
            <a:spLocks noGrp="1"/>
          </p:cNvSpPr>
          <p:nvPr>
            <p:ph type="title"/>
          </p:nvPr>
        </p:nvSpPr>
        <p:spPr>
          <a:xfrm>
            <a:off x="508000" y="85725"/>
            <a:ext cx="10515600" cy="1325563"/>
          </a:xfrm>
        </p:spPr>
        <p:txBody>
          <a:bodyPr/>
          <a:lstStyle/>
          <a:p>
            <a:r>
              <a:rPr lang="en-US"/>
              <a:t>Digital Signatures</a:t>
            </a:r>
          </a:p>
        </p:txBody>
      </p:sp>
      <p:pic>
        <p:nvPicPr>
          <p:cNvPr id="4" name="Picture 3">
            <a:extLst>
              <a:ext uri="{FF2B5EF4-FFF2-40B4-BE49-F238E27FC236}">
                <a16:creationId xmlns:a16="http://schemas.microsoft.com/office/drawing/2014/main" id="{812DB8A7-C479-307F-4F7F-8F6C443A0801}"/>
              </a:ext>
            </a:extLst>
          </p:cNvPr>
          <p:cNvPicPr>
            <a:picLocks noChangeAspect="1"/>
          </p:cNvPicPr>
          <p:nvPr/>
        </p:nvPicPr>
        <p:blipFill>
          <a:blip r:embed="rId3"/>
          <a:stretch>
            <a:fillRect/>
          </a:stretch>
        </p:blipFill>
        <p:spPr>
          <a:xfrm>
            <a:off x="1579828" y="1104900"/>
            <a:ext cx="8714844" cy="3835400"/>
          </a:xfrm>
          <a:prstGeom prst="rect">
            <a:avLst/>
          </a:prstGeom>
        </p:spPr>
      </p:pic>
      <p:sp>
        <p:nvSpPr>
          <p:cNvPr id="7" name="TextBox 6">
            <a:extLst>
              <a:ext uri="{FF2B5EF4-FFF2-40B4-BE49-F238E27FC236}">
                <a16:creationId xmlns:a16="http://schemas.microsoft.com/office/drawing/2014/main" id="{1EE96FA7-414E-1482-E7A6-A551F5A15983}"/>
              </a:ext>
            </a:extLst>
          </p:cNvPr>
          <p:cNvSpPr txBox="1"/>
          <p:nvPr/>
        </p:nvSpPr>
        <p:spPr>
          <a:xfrm>
            <a:off x="1036212" y="4934222"/>
            <a:ext cx="65278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a:t>Asymmetric:</a:t>
            </a:r>
          </a:p>
          <a:p>
            <a:pPr marL="742950" lvl="1" indent="-285750">
              <a:buFont typeface="Calibri"/>
              <a:buChar char="-"/>
            </a:pPr>
            <a:r>
              <a:rPr lang="en-US" sz="2000"/>
              <a:t>Alice's secret key</a:t>
            </a:r>
          </a:p>
          <a:p>
            <a:pPr marL="742950" lvl="1" indent="-285750">
              <a:buFont typeface="Calibri"/>
              <a:buChar char="-"/>
            </a:pPr>
            <a:r>
              <a:rPr lang="en-US" sz="2000"/>
              <a:t>Alice's public key</a:t>
            </a:r>
          </a:p>
          <a:p>
            <a:pPr marL="285750" indent="-285750">
              <a:buFont typeface="Calibri"/>
              <a:buChar char="-"/>
            </a:pPr>
            <a:r>
              <a:rPr lang="en-US" sz="2000"/>
              <a:t>ML-DSA, SLH-DSA</a:t>
            </a:r>
            <a:endParaRPr lang="en-US"/>
          </a:p>
          <a:p>
            <a:pPr marL="742950" lvl="1" indent="-285750">
              <a:buFont typeface="Calibri"/>
              <a:buChar char="-"/>
            </a:pPr>
            <a:r>
              <a:rPr lang="en-US" sz="2000"/>
              <a:t>post-quantum security</a:t>
            </a:r>
          </a:p>
        </p:txBody>
      </p:sp>
      <p:pic>
        <p:nvPicPr>
          <p:cNvPr id="8" name="Picture 7" descr="A blue key with four holes&#10;&#10;AI-generated content may be incorrect.">
            <a:extLst>
              <a:ext uri="{FF2B5EF4-FFF2-40B4-BE49-F238E27FC236}">
                <a16:creationId xmlns:a16="http://schemas.microsoft.com/office/drawing/2014/main" id="{8D59D75A-4FA3-315C-E15C-46F965C624B9}"/>
              </a:ext>
            </a:extLst>
          </p:cNvPr>
          <p:cNvPicPr>
            <a:picLocks noChangeAspect="1"/>
          </p:cNvPicPr>
          <p:nvPr/>
        </p:nvPicPr>
        <p:blipFill>
          <a:blip r:embed="rId4"/>
          <a:stretch>
            <a:fillRect/>
          </a:stretch>
        </p:blipFill>
        <p:spPr>
          <a:xfrm>
            <a:off x="3777266" y="5217016"/>
            <a:ext cx="294068" cy="315534"/>
          </a:xfrm>
          <a:prstGeom prst="rect">
            <a:avLst/>
          </a:prstGeom>
        </p:spPr>
      </p:pic>
      <p:pic>
        <p:nvPicPr>
          <p:cNvPr id="9" name="Picture 8" descr="A blue and black lock&#10;&#10;AI-generated content may be incorrect.">
            <a:extLst>
              <a:ext uri="{FF2B5EF4-FFF2-40B4-BE49-F238E27FC236}">
                <a16:creationId xmlns:a16="http://schemas.microsoft.com/office/drawing/2014/main" id="{5D0C2016-60E7-38B6-DAC9-45A250E48D6E}"/>
              </a:ext>
            </a:extLst>
          </p:cNvPr>
          <p:cNvPicPr>
            <a:picLocks noChangeAspect="1"/>
          </p:cNvPicPr>
          <p:nvPr/>
        </p:nvPicPr>
        <p:blipFill>
          <a:blip r:embed="rId5"/>
          <a:stretch>
            <a:fillRect/>
          </a:stretch>
        </p:blipFill>
        <p:spPr>
          <a:xfrm>
            <a:off x="3794436" y="5538450"/>
            <a:ext cx="293303" cy="343438"/>
          </a:xfrm>
          <a:prstGeom prst="rect">
            <a:avLst/>
          </a:prstGeom>
        </p:spPr>
      </p:pic>
      <p:sp>
        <p:nvSpPr>
          <p:cNvPr id="5" name="Arc 4">
            <a:extLst>
              <a:ext uri="{FF2B5EF4-FFF2-40B4-BE49-F238E27FC236}">
                <a16:creationId xmlns:a16="http://schemas.microsoft.com/office/drawing/2014/main" id="{099896F0-2A6E-69D7-88AB-5D923767A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FB0E136-95D1-B596-3A53-D7407F4C3E6C}"/>
              </a:ext>
            </a:extLst>
          </p:cNvPr>
          <p:cNvSpPr>
            <a:spLocks noGrp="1"/>
          </p:cNvSpPr>
          <p:nvPr>
            <p:ph type="sldNum" sz="quarter" idx="12"/>
          </p:nvPr>
        </p:nvSpPr>
        <p:spPr/>
        <p:txBody>
          <a:bodyPr/>
          <a:lstStyle/>
          <a:p>
            <a:fld id="{5BB3ADA4-89F1-460D-B2C7-F0412672FE97}" type="slidenum">
              <a:rPr lang="LID4096" smtClean="0"/>
              <a:t>13</a:t>
            </a:fld>
            <a:endParaRPr lang="en-US"/>
          </a:p>
        </p:txBody>
      </p:sp>
    </p:spTree>
    <p:extLst>
      <p:ext uri="{BB962C8B-B14F-4D97-AF65-F5344CB8AC3E}">
        <p14:creationId xmlns:p14="http://schemas.microsoft.com/office/powerpoint/2010/main" val="411687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CF69-DB78-A404-C917-606E821F1E3C}"/>
              </a:ext>
            </a:extLst>
          </p:cNvPr>
          <p:cNvSpPr>
            <a:spLocks noGrp="1"/>
          </p:cNvSpPr>
          <p:nvPr>
            <p:ph type="title"/>
          </p:nvPr>
        </p:nvSpPr>
        <p:spPr>
          <a:xfrm>
            <a:off x="451513" y="149035"/>
            <a:ext cx="10515600" cy="1325563"/>
          </a:xfrm>
        </p:spPr>
        <p:txBody>
          <a:bodyPr/>
          <a:lstStyle/>
          <a:p>
            <a:r>
              <a:rPr lang="en-US"/>
              <a:t>Authenticated Key Exchange (AKE)</a:t>
            </a:r>
          </a:p>
        </p:txBody>
      </p:sp>
      <p:pic>
        <p:nvPicPr>
          <p:cNvPr id="3" name="Picture 2" descr="A purple hooded figure with a computer&#10;&#10;AI-generated content may be incorrect.">
            <a:extLst>
              <a:ext uri="{FF2B5EF4-FFF2-40B4-BE49-F238E27FC236}">
                <a16:creationId xmlns:a16="http://schemas.microsoft.com/office/drawing/2014/main" id="{4F53A386-31E8-21E9-279B-5F1FC796B450}"/>
              </a:ext>
            </a:extLst>
          </p:cNvPr>
          <p:cNvPicPr>
            <a:picLocks noChangeAspect="1"/>
          </p:cNvPicPr>
          <p:nvPr/>
        </p:nvPicPr>
        <p:blipFill>
          <a:blip r:embed="rId3"/>
          <a:stretch>
            <a:fillRect/>
          </a:stretch>
        </p:blipFill>
        <p:spPr>
          <a:xfrm>
            <a:off x="1059366" y="1213069"/>
            <a:ext cx="9487830" cy="3532045"/>
          </a:xfrm>
          <a:prstGeom prst="rect">
            <a:avLst/>
          </a:prstGeom>
        </p:spPr>
      </p:pic>
      <p:sp>
        <p:nvSpPr>
          <p:cNvPr id="5" name="TextBox 4">
            <a:extLst>
              <a:ext uri="{FF2B5EF4-FFF2-40B4-BE49-F238E27FC236}">
                <a16:creationId xmlns:a16="http://schemas.microsoft.com/office/drawing/2014/main" id="{7518E5B7-E477-2FCD-CE5D-B47BDD068DCD}"/>
              </a:ext>
            </a:extLst>
          </p:cNvPr>
          <p:cNvSpPr txBox="1"/>
          <p:nvPr/>
        </p:nvSpPr>
        <p:spPr>
          <a:xfrm>
            <a:off x="1036212" y="4762504"/>
            <a:ext cx="65278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a:t>Asymmetric:</a:t>
            </a:r>
          </a:p>
          <a:p>
            <a:pPr marL="742950" lvl="1" indent="-285750">
              <a:buFont typeface="Calibri"/>
              <a:buChar char="-"/>
            </a:pPr>
            <a:r>
              <a:rPr lang="en-US" sz="2000"/>
              <a:t>Alice's keypair</a:t>
            </a:r>
          </a:p>
          <a:p>
            <a:pPr marL="742950" lvl="1" indent="-285750">
              <a:buFont typeface="Calibri"/>
              <a:buChar char="-"/>
            </a:pPr>
            <a:r>
              <a:rPr lang="en-US" sz="2000"/>
              <a:t>Bob's keypair</a:t>
            </a:r>
          </a:p>
          <a:p>
            <a:pPr marL="285750" indent="-285750">
              <a:buFont typeface="Calibri"/>
              <a:buChar char="-"/>
            </a:pPr>
            <a:r>
              <a:rPr lang="en-US" sz="2000"/>
              <a:t>post-quantum security</a:t>
            </a:r>
          </a:p>
          <a:p>
            <a:pPr marL="285750" indent="-285750">
              <a:buFont typeface="Calibri"/>
              <a:buChar char="-"/>
            </a:pPr>
            <a:r>
              <a:rPr lang="en-US" sz="2000"/>
              <a:t>(Post-quantum) TLS, PQXDH (Signal)</a:t>
            </a:r>
          </a:p>
        </p:txBody>
      </p:sp>
      <p:pic>
        <p:nvPicPr>
          <p:cNvPr id="7" name="Picture 6" descr="A blue key with four holes&#10;&#10;AI-generated content may be incorrect.">
            <a:extLst>
              <a:ext uri="{FF2B5EF4-FFF2-40B4-BE49-F238E27FC236}">
                <a16:creationId xmlns:a16="http://schemas.microsoft.com/office/drawing/2014/main" id="{4D1C5EAA-48E9-24B1-1CEC-EB4DA8F34380}"/>
              </a:ext>
            </a:extLst>
          </p:cNvPr>
          <p:cNvPicPr>
            <a:picLocks noChangeAspect="1"/>
          </p:cNvPicPr>
          <p:nvPr/>
        </p:nvPicPr>
        <p:blipFill>
          <a:blip r:embed="rId4"/>
          <a:stretch>
            <a:fillRect/>
          </a:stretch>
        </p:blipFill>
        <p:spPr>
          <a:xfrm>
            <a:off x="3561366" y="5000401"/>
            <a:ext cx="294068" cy="315534"/>
          </a:xfrm>
          <a:prstGeom prst="rect">
            <a:avLst/>
          </a:prstGeom>
        </p:spPr>
      </p:pic>
      <p:pic>
        <p:nvPicPr>
          <p:cNvPr id="9" name="Picture 8" descr="A blue and black lock&#10;&#10;AI-generated content may be incorrect.">
            <a:extLst>
              <a:ext uri="{FF2B5EF4-FFF2-40B4-BE49-F238E27FC236}">
                <a16:creationId xmlns:a16="http://schemas.microsoft.com/office/drawing/2014/main" id="{16C0C4F7-0636-18E2-C213-EC0D024997E5}"/>
              </a:ext>
            </a:extLst>
          </p:cNvPr>
          <p:cNvPicPr>
            <a:picLocks noChangeAspect="1"/>
          </p:cNvPicPr>
          <p:nvPr/>
        </p:nvPicPr>
        <p:blipFill>
          <a:blip r:embed="rId5"/>
          <a:stretch>
            <a:fillRect/>
          </a:stretch>
        </p:blipFill>
        <p:spPr>
          <a:xfrm>
            <a:off x="3869087" y="4968713"/>
            <a:ext cx="293303" cy="343438"/>
          </a:xfrm>
          <a:prstGeom prst="rect">
            <a:avLst/>
          </a:prstGeom>
        </p:spPr>
      </p:pic>
      <p:pic>
        <p:nvPicPr>
          <p:cNvPr id="10" name="Picture 9" descr="A orange key with four holes&#10;&#10;AI-generated content may be incorrect.">
            <a:extLst>
              <a:ext uri="{FF2B5EF4-FFF2-40B4-BE49-F238E27FC236}">
                <a16:creationId xmlns:a16="http://schemas.microsoft.com/office/drawing/2014/main" id="{31D27FA1-065E-B18E-4875-8ECD10FE04F3}"/>
              </a:ext>
            </a:extLst>
          </p:cNvPr>
          <p:cNvPicPr>
            <a:picLocks noChangeAspect="1"/>
          </p:cNvPicPr>
          <p:nvPr/>
        </p:nvPicPr>
        <p:blipFill>
          <a:blip r:embed="rId6"/>
          <a:stretch>
            <a:fillRect/>
          </a:stretch>
        </p:blipFill>
        <p:spPr>
          <a:xfrm>
            <a:off x="3408966" y="5434168"/>
            <a:ext cx="294068" cy="294068"/>
          </a:xfrm>
          <a:prstGeom prst="rect">
            <a:avLst/>
          </a:prstGeom>
        </p:spPr>
      </p:pic>
      <p:pic>
        <p:nvPicPr>
          <p:cNvPr id="11" name="Picture 10" descr="A lock with a keyhole&#10;&#10;AI-generated content may be incorrect.">
            <a:extLst>
              <a:ext uri="{FF2B5EF4-FFF2-40B4-BE49-F238E27FC236}">
                <a16:creationId xmlns:a16="http://schemas.microsoft.com/office/drawing/2014/main" id="{D090A30D-D9F7-41B9-29DA-DBA7F9240177}"/>
              </a:ext>
            </a:extLst>
          </p:cNvPr>
          <p:cNvPicPr>
            <a:picLocks noChangeAspect="1"/>
          </p:cNvPicPr>
          <p:nvPr/>
        </p:nvPicPr>
        <p:blipFill>
          <a:blip r:embed="rId7"/>
          <a:stretch>
            <a:fillRect/>
          </a:stretch>
        </p:blipFill>
        <p:spPr>
          <a:xfrm>
            <a:off x="3748910" y="5391747"/>
            <a:ext cx="279656" cy="343438"/>
          </a:xfrm>
          <a:prstGeom prst="rect">
            <a:avLst/>
          </a:prstGeom>
        </p:spPr>
      </p:pic>
      <p:sp>
        <p:nvSpPr>
          <p:cNvPr id="6" name="Arc 5">
            <a:extLst>
              <a:ext uri="{FF2B5EF4-FFF2-40B4-BE49-F238E27FC236}">
                <a16:creationId xmlns:a16="http://schemas.microsoft.com/office/drawing/2014/main" id="{768DE980-9700-BA2D-6F3A-F771B1B54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28F7F8F7-DF2E-D792-7411-EB907A54023A}"/>
              </a:ext>
            </a:extLst>
          </p:cNvPr>
          <p:cNvSpPr>
            <a:spLocks noGrp="1"/>
          </p:cNvSpPr>
          <p:nvPr>
            <p:ph type="sldNum" sz="quarter" idx="12"/>
          </p:nvPr>
        </p:nvSpPr>
        <p:spPr/>
        <p:txBody>
          <a:bodyPr/>
          <a:lstStyle/>
          <a:p>
            <a:fld id="{5BB3ADA4-89F1-460D-B2C7-F0412672FE97}" type="slidenum">
              <a:rPr lang="LID4096" smtClean="0"/>
              <a:t>14</a:t>
            </a:fld>
            <a:endParaRPr lang="en-US"/>
          </a:p>
        </p:txBody>
      </p:sp>
    </p:spTree>
    <p:extLst>
      <p:ext uri="{BB962C8B-B14F-4D97-AF65-F5344CB8AC3E}">
        <p14:creationId xmlns:p14="http://schemas.microsoft.com/office/powerpoint/2010/main" val="62492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FF48-C034-E92F-95C9-726BDC5621AA}"/>
              </a:ext>
            </a:extLst>
          </p:cNvPr>
          <p:cNvSpPr>
            <a:spLocks noGrp="1"/>
          </p:cNvSpPr>
          <p:nvPr>
            <p:ph type="title"/>
          </p:nvPr>
        </p:nvSpPr>
        <p:spPr>
          <a:xfrm>
            <a:off x="838200" y="182674"/>
            <a:ext cx="10515600" cy="1325563"/>
          </a:xfrm>
        </p:spPr>
        <p:txBody>
          <a:bodyPr/>
          <a:lstStyle/>
          <a:p>
            <a:r>
              <a:rPr lang="en-US"/>
              <a:t>QKD (with ITS-MACs)</a:t>
            </a:r>
          </a:p>
        </p:txBody>
      </p:sp>
      <p:pic>
        <p:nvPicPr>
          <p:cNvPr id="3" name="Picture 2" descr="A computer with a price tag&#10;&#10;AI-generated content may be incorrect.">
            <a:extLst>
              <a:ext uri="{FF2B5EF4-FFF2-40B4-BE49-F238E27FC236}">
                <a16:creationId xmlns:a16="http://schemas.microsoft.com/office/drawing/2014/main" id="{8993002F-1941-373E-6F78-E9192C7BC564}"/>
              </a:ext>
            </a:extLst>
          </p:cNvPr>
          <p:cNvPicPr>
            <a:picLocks noChangeAspect="1"/>
          </p:cNvPicPr>
          <p:nvPr/>
        </p:nvPicPr>
        <p:blipFill>
          <a:blip r:embed="rId3"/>
          <a:stretch>
            <a:fillRect/>
          </a:stretch>
        </p:blipFill>
        <p:spPr>
          <a:xfrm>
            <a:off x="648320" y="1311820"/>
            <a:ext cx="10909300" cy="3622282"/>
          </a:xfrm>
          <a:prstGeom prst="rect">
            <a:avLst/>
          </a:prstGeom>
        </p:spPr>
      </p:pic>
      <p:sp>
        <p:nvSpPr>
          <p:cNvPr id="6" name="TextBox 5">
            <a:extLst>
              <a:ext uri="{FF2B5EF4-FFF2-40B4-BE49-F238E27FC236}">
                <a16:creationId xmlns:a16="http://schemas.microsoft.com/office/drawing/2014/main" id="{C1168FBA-EDC5-8F3D-AFFC-FD02017B65A9}"/>
              </a:ext>
            </a:extLst>
          </p:cNvPr>
          <p:cNvSpPr txBox="1"/>
          <p:nvPr/>
        </p:nvSpPr>
        <p:spPr>
          <a:xfrm>
            <a:off x="1068768" y="5249750"/>
            <a:ext cx="982103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QKD for key expansion: use an ITS-MACs to authenticate post-processing</a:t>
            </a:r>
          </a:p>
          <a:p>
            <a:pPr marL="342900" indent="-342900">
              <a:buFont typeface="Calibri"/>
              <a:buChar char="-"/>
            </a:pPr>
            <a:r>
              <a:rPr lang="en-US" sz="2000"/>
              <a:t>use a </a:t>
            </a:r>
            <a:r>
              <a:rPr lang="en-US" sz="2000" b="1">
                <a:solidFill>
                  <a:srgbClr val="109121"/>
                </a:solidFill>
              </a:rPr>
              <a:t>Pre-Shared Key</a:t>
            </a:r>
            <a:r>
              <a:rPr lang="en-US" sz="2000"/>
              <a:t> for the initial QKD session</a:t>
            </a:r>
          </a:p>
          <a:p>
            <a:pPr marL="342900" indent="-342900">
              <a:buFont typeface="Calibri"/>
              <a:buChar char="-"/>
            </a:pPr>
            <a:r>
              <a:rPr lang="en-US" sz="2000"/>
              <a:t>use </a:t>
            </a:r>
            <a:r>
              <a:rPr lang="en-US" sz="2000" b="1">
                <a:solidFill>
                  <a:srgbClr val="0000BF"/>
                </a:solidFill>
              </a:rPr>
              <a:t>part of the QKD output</a:t>
            </a:r>
            <a:r>
              <a:rPr lang="en-US" sz="2000"/>
              <a:t> for subsequent QKD sessions</a:t>
            </a:r>
          </a:p>
          <a:p>
            <a:r>
              <a:rPr lang="en-US" sz="2000"/>
              <a:t>statistical security</a:t>
            </a:r>
          </a:p>
        </p:txBody>
      </p:sp>
      <p:sp>
        <p:nvSpPr>
          <p:cNvPr id="5" name="Arc 4">
            <a:extLst>
              <a:ext uri="{FF2B5EF4-FFF2-40B4-BE49-F238E27FC236}">
                <a16:creationId xmlns:a16="http://schemas.microsoft.com/office/drawing/2014/main" id="{9D31BAD7-FC1A-2E26-C13F-48306010B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218EC22B-02D3-B263-FCD6-5C4042CF4EA6}"/>
              </a:ext>
            </a:extLst>
          </p:cNvPr>
          <p:cNvSpPr>
            <a:spLocks noGrp="1"/>
          </p:cNvSpPr>
          <p:nvPr>
            <p:ph type="sldNum" sz="quarter" idx="12"/>
          </p:nvPr>
        </p:nvSpPr>
        <p:spPr/>
        <p:txBody>
          <a:bodyPr/>
          <a:lstStyle/>
          <a:p>
            <a:fld id="{5BB3ADA4-89F1-460D-B2C7-F0412672FE97}" type="slidenum">
              <a:rPr lang="LID4096" smtClean="0"/>
              <a:t>15</a:t>
            </a:fld>
            <a:endParaRPr lang="en-US"/>
          </a:p>
        </p:txBody>
      </p:sp>
    </p:spTree>
    <p:extLst>
      <p:ext uri="{BB962C8B-B14F-4D97-AF65-F5344CB8AC3E}">
        <p14:creationId xmlns:p14="http://schemas.microsoft.com/office/powerpoint/2010/main" val="2642158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728-E8C5-8EA3-61F3-476EF543AA46}"/>
              </a:ext>
            </a:extLst>
          </p:cNvPr>
          <p:cNvSpPr>
            <a:spLocks noGrp="1"/>
          </p:cNvSpPr>
          <p:nvPr>
            <p:ph type="title"/>
          </p:nvPr>
        </p:nvSpPr>
        <p:spPr>
          <a:xfrm>
            <a:off x="838200" y="161209"/>
            <a:ext cx="10515600" cy="1325563"/>
          </a:xfrm>
        </p:spPr>
        <p:txBody>
          <a:bodyPr/>
          <a:lstStyle/>
          <a:p>
            <a:r>
              <a:rPr lang="en-US"/>
              <a:t>QKD (with Digital Signatures)</a:t>
            </a:r>
          </a:p>
        </p:txBody>
      </p:sp>
      <p:pic>
        <p:nvPicPr>
          <p:cNvPr id="6" name="Content Placeholder 5">
            <a:extLst>
              <a:ext uri="{FF2B5EF4-FFF2-40B4-BE49-F238E27FC236}">
                <a16:creationId xmlns:a16="http://schemas.microsoft.com/office/drawing/2014/main" id="{A3AB8303-57B9-CE45-C2D0-1AD25ED05766}"/>
              </a:ext>
            </a:extLst>
          </p:cNvPr>
          <p:cNvPicPr>
            <a:picLocks noGrp="1" noChangeAspect="1"/>
          </p:cNvPicPr>
          <p:nvPr>
            <p:ph idx="1"/>
          </p:nvPr>
        </p:nvPicPr>
        <p:blipFill>
          <a:blip r:embed="rId2"/>
          <a:stretch>
            <a:fillRect/>
          </a:stretch>
        </p:blipFill>
        <p:spPr>
          <a:xfrm>
            <a:off x="840368" y="1333315"/>
            <a:ext cx="10210800" cy="3680311"/>
          </a:xfrm>
        </p:spPr>
      </p:pic>
      <p:sp>
        <p:nvSpPr>
          <p:cNvPr id="4" name="TextBox 3">
            <a:extLst>
              <a:ext uri="{FF2B5EF4-FFF2-40B4-BE49-F238E27FC236}">
                <a16:creationId xmlns:a16="http://schemas.microsoft.com/office/drawing/2014/main" id="{A909B57F-4298-B393-1230-84533CD97AB9}"/>
              </a:ext>
            </a:extLst>
          </p:cNvPr>
          <p:cNvSpPr txBox="1"/>
          <p:nvPr/>
        </p:nvSpPr>
        <p:spPr>
          <a:xfrm>
            <a:off x="1068768" y="5024370"/>
            <a:ext cx="982103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QKD for key exchange: use signatures to authenticate post-processing</a:t>
            </a:r>
          </a:p>
          <a:p>
            <a:pPr marL="342900" indent="-342900">
              <a:buFont typeface="Calibri"/>
              <a:buChar char="-"/>
            </a:pPr>
            <a:r>
              <a:rPr lang="en-US" sz="2000"/>
              <a:t>use a </a:t>
            </a:r>
            <a:r>
              <a:rPr lang="en-US" sz="2000" b="1">
                <a:solidFill>
                  <a:srgbClr val="109121"/>
                </a:solidFill>
              </a:rPr>
              <a:t> </a:t>
            </a:r>
            <a:r>
              <a:rPr lang="en-US" sz="2000" b="1">
                <a:solidFill>
                  <a:schemeClr val="accent1">
                    <a:lumMod val="60000"/>
                    <a:lumOff val="40000"/>
                  </a:schemeClr>
                </a:solidFill>
              </a:rPr>
              <a:t>public </a:t>
            </a:r>
            <a:r>
              <a:rPr lang="en-US" sz="2000" b="1">
                <a:solidFill>
                  <a:schemeClr val="accent2"/>
                </a:solidFill>
              </a:rPr>
              <a:t>keypairs</a:t>
            </a:r>
            <a:r>
              <a:rPr lang="en-US" sz="2000"/>
              <a:t> for the initial QKD session</a:t>
            </a:r>
          </a:p>
          <a:p>
            <a:pPr marL="800100" lvl="1" indent="-342900">
              <a:buFont typeface="Calibri"/>
              <a:buChar char="-"/>
            </a:pPr>
            <a:r>
              <a:rPr lang="en-US" sz="2000"/>
              <a:t>post-quantum security</a:t>
            </a:r>
          </a:p>
          <a:p>
            <a:pPr marL="342900" indent="-342900">
              <a:buFont typeface="Calibri"/>
              <a:buChar char="-"/>
            </a:pPr>
            <a:r>
              <a:rPr lang="en-US" sz="2000"/>
              <a:t>use </a:t>
            </a:r>
            <a:r>
              <a:rPr lang="en-US" sz="2000" b="1">
                <a:solidFill>
                  <a:srgbClr val="0000BF"/>
                </a:solidFill>
              </a:rPr>
              <a:t>part of the QKD output</a:t>
            </a:r>
            <a:r>
              <a:rPr lang="en-US" sz="2000"/>
              <a:t> for subsequent QKD sessions</a:t>
            </a:r>
          </a:p>
          <a:p>
            <a:pPr marL="800100" lvl="1" indent="-342900">
              <a:buFont typeface="Calibri"/>
              <a:buChar char="-"/>
            </a:pPr>
            <a:r>
              <a:rPr lang="en-US" sz="2000"/>
              <a:t>statistical security </a:t>
            </a:r>
            <a:r>
              <a:rPr lang="en-US" sz="2000" b="1"/>
              <a:t>if the initial session was not broken</a:t>
            </a:r>
          </a:p>
        </p:txBody>
      </p:sp>
      <p:sp>
        <p:nvSpPr>
          <p:cNvPr id="5" name="Arc 4">
            <a:extLst>
              <a:ext uri="{FF2B5EF4-FFF2-40B4-BE49-F238E27FC236}">
                <a16:creationId xmlns:a16="http://schemas.microsoft.com/office/drawing/2014/main" id="{321E7739-0658-5F6D-0550-65753ED03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C07FF86A-48A6-63FC-EE73-F4D6305D82B4}"/>
              </a:ext>
            </a:extLst>
          </p:cNvPr>
          <p:cNvSpPr>
            <a:spLocks noGrp="1"/>
          </p:cNvSpPr>
          <p:nvPr>
            <p:ph type="sldNum" sz="quarter" idx="12"/>
          </p:nvPr>
        </p:nvSpPr>
        <p:spPr/>
        <p:txBody>
          <a:bodyPr/>
          <a:lstStyle/>
          <a:p>
            <a:fld id="{5BB3ADA4-89F1-460D-B2C7-F0412672FE97}" type="slidenum">
              <a:rPr lang="LID4096" smtClean="0"/>
              <a:t>16</a:t>
            </a:fld>
            <a:endParaRPr lang="en-US"/>
          </a:p>
        </p:txBody>
      </p:sp>
    </p:spTree>
    <p:extLst>
      <p:ext uri="{BB962C8B-B14F-4D97-AF65-F5344CB8AC3E}">
        <p14:creationId xmlns:p14="http://schemas.microsoft.com/office/powerpoint/2010/main" val="2133586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0671F-F6D8-3393-6295-ACD8D70887EA}"/>
              </a:ext>
            </a:extLst>
          </p:cNvPr>
          <p:cNvSpPr>
            <a:spLocks noGrp="1"/>
          </p:cNvSpPr>
          <p:nvPr>
            <p:ph type="title"/>
          </p:nvPr>
        </p:nvSpPr>
        <p:spPr>
          <a:xfrm>
            <a:off x="686834" y="1153572"/>
            <a:ext cx="3200400" cy="4461163"/>
          </a:xfrm>
        </p:spPr>
        <p:txBody>
          <a:bodyPr>
            <a:normAutofit/>
          </a:bodyPr>
          <a:lstStyle/>
          <a:p>
            <a:r>
              <a:rPr lang="en-GB">
                <a:solidFill>
                  <a:srgbClr val="FFFFFF"/>
                </a:solidFill>
              </a:rPr>
              <a:t>Assumptions of QKD</a:t>
            </a:r>
            <a:endParaRPr lang="LID4096">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DDA426-7FD1-01FE-BF1F-74D27972756E}"/>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2400"/>
              <a:t>Quantum Theory is correct + complete</a:t>
            </a:r>
          </a:p>
          <a:p>
            <a:pPr lvl="1" indent="-457200">
              <a:buFont typeface="Calibri" panose="020B0604020202020204" pitchFamily="34" charset="0"/>
              <a:buChar char="-"/>
            </a:pPr>
            <a:r>
              <a:rPr lang="en-US" sz="2000"/>
              <a:t>Quantum-information theoretic security</a:t>
            </a:r>
          </a:p>
          <a:p>
            <a:r>
              <a:rPr lang="en-US" sz="2400"/>
              <a:t>Secure implementations</a:t>
            </a:r>
          </a:p>
          <a:p>
            <a:pPr lvl="1" indent="-457200">
              <a:buFont typeface="Calibri" panose="020B0604020202020204" pitchFamily="34" charset="0"/>
              <a:buChar char="-"/>
            </a:pPr>
            <a:r>
              <a:rPr lang="en-US" sz="2000"/>
              <a:t>Hardware does not leak information via side-channels</a:t>
            </a:r>
          </a:p>
          <a:p>
            <a:pPr lvl="1" indent="-457200">
              <a:buFont typeface="Calibri" panose="020B0604020202020204" pitchFamily="34" charset="0"/>
              <a:buChar char="-"/>
            </a:pPr>
            <a:r>
              <a:rPr lang="en-US" sz="2000"/>
              <a:t>Hardware is "close enough" to ideal devices of the security proofs</a:t>
            </a:r>
          </a:p>
          <a:p>
            <a:r>
              <a:rPr lang="en-US" sz="2400"/>
              <a:t>Long-distance quantum channels</a:t>
            </a:r>
          </a:p>
          <a:p>
            <a:pPr lvl="1" indent="-457200">
              <a:buFont typeface="Calibri" panose="020B0604020202020204" pitchFamily="34" charset="0"/>
              <a:buChar char="-"/>
            </a:pPr>
            <a:r>
              <a:rPr lang="en-US" sz="2000"/>
              <a:t>Quantum Repeaters (not ready for practical use)</a:t>
            </a:r>
          </a:p>
          <a:p>
            <a:pPr lvl="1" indent="-457200">
              <a:buFont typeface="Calibri" panose="020B0604020202020204" pitchFamily="34" charset="0"/>
              <a:buChar char="-"/>
            </a:pPr>
            <a:r>
              <a:rPr lang="en-US" sz="2000"/>
              <a:t>Trusted Nodes (violates end-to-end principle)</a:t>
            </a:r>
          </a:p>
          <a:p>
            <a:r>
              <a:rPr lang="en-US" sz="2400">
                <a:ea typeface="+mn-lt"/>
                <a:cs typeface="+mn-lt"/>
              </a:rPr>
              <a:t>Authenticated channel</a:t>
            </a:r>
          </a:p>
          <a:p>
            <a:pPr lvl="1" indent="-457200">
              <a:buFont typeface="Calibri" panose="020B0604020202020204" pitchFamily="34" charset="0"/>
              <a:buChar char="-"/>
            </a:pPr>
            <a:r>
              <a:rPr lang="en-US" sz="2000"/>
              <a:t>Pre-Shared Keys; or</a:t>
            </a:r>
          </a:p>
          <a:p>
            <a:pPr lvl="1" indent="-457200">
              <a:buFont typeface="Calibri" panose="020B0604020202020204" pitchFamily="34" charset="0"/>
              <a:buChar char="-"/>
            </a:pPr>
            <a:r>
              <a:rPr lang="en-US" sz="2000"/>
              <a:t>Key authentication</a:t>
            </a:r>
          </a:p>
        </p:txBody>
      </p:sp>
      <p:sp>
        <p:nvSpPr>
          <p:cNvPr id="4" name="Slide Number Placeholder 3">
            <a:extLst>
              <a:ext uri="{FF2B5EF4-FFF2-40B4-BE49-F238E27FC236}">
                <a16:creationId xmlns:a16="http://schemas.microsoft.com/office/drawing/2014/main" id="{D67FF46F-647E-6316-8943-42356C3D5A8B}"/>
              </a:ext>
            </a:extLst>
          </p:cNvPr>
          <p:cNvSpPr>
            <a:spLocks noGrp="1"/>
          </p:cNvSpPr>
          <p:nvPr>
            <p:ph type="sldNum" sz="quarter" idx="12"/>
          </p:nvPr>
        </p:nvSpPr>
        <p:spPr/>
        <p:txBody>
          <a:bodyPr/>
          <a:lstStyle/>
          <a:p>
            <a:fld id="{5BB3ADA4-89F1-460D-B2C7-F0412672FE97}" type="slidenum">
              <a:rPr lang="LID4096" smtClean="0"/>
              <a:t>17</a:t>
            </a:fld>
            <a:endParaRPr lang="en-US"/>
          </a:p>
        </p:txBody>
      </p:sp>
    </p:spTree>
    <p:extLst>
      <p:ext uri="{BB962C8B-B14F-4D97-AF65-F5344CB8AC3E}">
        <p14:creationId xmlns:p14="http://schemas.microsoft.com/office/powerpoint/2010/main" val="91867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89FE9-FA0F-8563-B0DD-F791E1B4ED97}"/>
              </a:ext>
            </a:extLst>
          </p:cNvPr>
          <p:cNvSpPr>
            <a:spLocks noGrp="1"/>
          </p:cNvSpPr>
          <p:nvPr>
            <p:ph type="title"/>
          </p:nvPr>
        </p:nvSpPr>
        <p:spPr>
          <a:xfrm>
            <a:off x="686834" y="1153572"/>
            <a:ext cx="3200400" cy="4461163"/>
          </a:xfrm>
        </p:spPr>
        <p:txBody>
          <a:bodyPr>
            <a:normAutofit/>
          </a:bodyPr>
          <a:lstStyle/>
          <a:p>
            <a:r>
              <a:rPr lang="en-GB">
                <a:solidFill>
                  <a:srgbClr val="FFFFFF"/>
                </a:solidFill>
              </a:rPr>
              <a:t>Assumptions of PQC</a:t>
            </a:r>
            <a:endParaRPr lang="LID4096">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D2660E-3FBB-194E-DA18-BE2C6518906E}"/>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t>Underlying mathematical problem is hard</a:t>
            </a:r>
          </a:p>
          <a:p>
            <a:pPr lvl="1" indent="-457200">
              <a:buFont typeface="Calibri" panose="020B0604020202020204" pitchFamily="34" charset="0"/>
              <a:buChar char="-"/>
            </a:pPr>
            <a:r>
              <a:rPr lang="en-US"/>
              <a:t>Assumptions on the difficulty of LWE</a:t>
            </a:r>
          </a:p>
          <a:p>
            <a:pPr lvl="1" indent="-457200">
              <a:buFont typeface="Calibri" panose="020B0604020202020204" pitchFamily="34" charset="0"/>
              <a:buChar char="-"/>
            </a:pPr>
            <a:r>
              <a:rPr lang="en-US"/>
              <a:t>Assumptions on cryptographic hash functions</a:t>
            </a:r>
          </a:p>
          <a:p>
            <a:pPr lvl="1" indent="-457200">
              <a:buFont typeface="Calibri" panose="020B0604020202020204" pitchFamily="34" charset="0"/>
              <a:buChar char="-"/>
            </a:pPr>
            <a:r>
              <a:rPr lang="en-US"/>
              <a:t>Assumptions on decoding errors</a:t>
            </a:r>
          </a:p>
          <a:p>
            <a:pPr lvl="1" indent="-457200">
              <a:buFont typeface="Calibri" panose="020B0604020202020204" pitchFamily="34" charset="0"/>
              <a:buChar char="-"/>
            </a:pPr>
            <a:r>
              <a:rPr lang="en-US"/>
              <a:t>Assumption that AES acts pseudorandom</a:t>
            </a:r>
          </a:p>
          <a:p>
            <a:pPr lvl="1" indent="-457200">
              <a:buFont typeface="Calibri" panose="020B0604020202020204" pitchFamily="34" charset="0"/>
              <a:buChar char="-"/>
            </a:pPr>
            <a:r>
              <a:rPr lang="en-US"/>
              <a:t>...</a:t>
            </a:r>
          </a:p>
          <a:p>
            <a:r>
              <a:rPr lang="en-US"/>
              <a:t>Secure Implementations</a:t>
            </a:r>
          </a:p>
          <a:p>
            <a:pPr lvl="1" indent="-457200">
              <a:buFont typeface="Calibri" panose="020B0604020202020204" pitchFamily="34" charset="0"/>
              <a:buChar char="-"/>
            </a:pPr>
            <a:r>
              <a:rPr lang="en-US"/>
              <a:t>Remote side-channels</a:t>
            </a:r>
          </a:p>
          <a:p>
            <a:pPr lvl="1" indent="-457200">
              <a:buFont typeface="Calibri" panose="020B0604020202020204" pitchFamily="34" charset="0"/>
              <a:buChar char="-"/>
            </a:pPr>
            <a:r>
              <a:rPr lang="en-US"/>
              <a:t>Local side-channels (with partial device access)</a:t>
            </a:r>
          </a:p>
          <a:p>
            <a:pPr>
              <a:spcBef>
                <a:spcPts val="500"/>
              </a:spcBef>
              <a:buFont typeface="Calibri" panose="020B0604020202020204" pitchFamily="34" charset="0"/>
            </a:pPr>
            <a:r>
              <a:rPr lang="en-US">
                <a:ea typeface="+mn-lt"/>
                <a:cs typeface="+mn-lt"/>
              </a:rPr>
              <a:t>Key authentication</a:t>
            </a:r>
          </a:p>
          <a:p>
            <a:pPr lvl="1" indent="-457200">
              <a:buFont typeface="Calibri" panose="020B0604020202020204" pitchFamily="34" charset="0"/>
              <a:buChar char="-"/>
            </a:pPr>
            <a:r>
              <a:rPr lang="en-US">
                <a:ea typeface="+mn-lt"/>
                <a:cs typeface="+mn-lt"/>
              </a:rPr>
              <a:t>Public-Key Infrastructure (PKI); or</a:t>
            </a:r>
          </a:p>
          <a:p>
            <a:pPr lvl="1" indent="-457200">
              <a:buFont typeface="Calibri" panose="020B0604020202020204" pitchFamily="34" charset="0"/>
              <a:buChar char="-"/>
            </a:pPr>
            <a:r>
              <a:rPr lang="en-US">
                <a:ea typeface="+mn-lt"/>
                <a:cs typeface="+mn-lt"/>
              </a:rPr>
              <a:t>out-of-band key confirmation</a:t>
            </a:r>
            <a:endParaRPr lang="en-US"/>
          </a:p>
        </p:txBody>
      </p:sp>
      <p:sp>
        <p:nvSpPr>
          <p:cNvPr id="4" name="Slide Number Placeholder 3">
            <a:extLst>
              <a:ext uri="{FF2B5EF4-FFF2-40B4-BE49-F238E27FC236}">
                <a16:creationId xmlns:a16="http://schemas.microsoft.com/office/drawing/2014/main" id="{3372BF55-5F0E-45B5-6697-74241DAA9FC7}"/>
              </a:ext>
            </a:extLst>
          </p:cNvPr>
          <p:cNvSpPr>
            <a:spLocks noGrp="1"/>
          </p:cNvSpPr>
          <p:nvPr>
            <p:ph type="sldNum" sz="quarter" idx="12"/>
          </p:nvPr>
        </p:nvSpPr>
        <p:spPr/>
        <p:txBody>
          <a:bodyPr/>
          <a:lstStyle/>
          <a:p>
            <a:fld id="{5BB3ADA4-89F1-460D-B2C7-F0412672FE97}" type="slidenum">
              <a:rPr lang="LID4096" smtClean="0"/>
              <a:t>18</a:t>
            </a:fld>
            <a:endParaRPr lang="en-US"/>
          </a:p>
        </p:txBody>
      </p:sp>
    </p:spTree>
    <p:extLst>
      <p:ext uri="{BB962C8B-B14F-4D97-AF65-F5344CB8AC3E}">
        <p14:creationId xmlns:p14="http://schemas.microsoft.com/office/powerpoint/2010/main" val="3410099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3A34C04-C092-6603-6695-48C3A711A035}"/>
              </a:ext>
            </a:extLst>
          </p:cNvPr>
          <p:cNvSpPr/>
          <p:nvPr/>
        </p:nvSpPr>
        <p:spPr>
          <a:xfrm>
            <a:off x="7647039" y="4368278"/>
            <a:ext cx="1763704" cy="587433"/>
          </a:xfrm>
          <a:prstGeom prst="rect">
            <a:avLst/>
          </a:prstGeom>
          <a:solidFill>
            <a:srgbClr val="70AD4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68" name="Rectangle 67">
            <a:extLst>
              <a:ext uri="{FF2B5EF4-FFF2-40B4-BE49-F238E27FC236}">
                <a16:creationId xmlns:a16="http://schemas.microsoft.com/office/drawing/2014/main" id="{D3C18306-806D-24BC-4643-8B88C9A53917}"/>
              </a:ext>
            </a:extLst>
          </p:cNvPr>
          <p:cNvSpPr/>
          <p:nvPr/>
        </p:nvSpPr>
        <p:spPr>
          <a:xfrm>
            <a:off x="6989618" y="5790548"/>
            <a:ext cx="2421121" cy="587433"/>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3" name="Content Placeholder 2">
            <a:extLst>
              <a:ext uri="{FF2B5EF4-FFF2-40B4-BE49-F238E27FC236}">
                <a16:creationId xmlns:a16="http://schemas.microsoft.com/office/drawing/2014/main" id="{FC9F463D-4C47-7F91-238E-E5B277D22C80}"/>
              </a:ext>
            </a:extLst>
          </p:cNvPr>
          <p:cNvSpPr>
            <a:spLocks noGrp="1"/>
          </p:cNvSpPr>
          <p:nvPr>
            <p:ph idx="1"/>
          </p:nvPr>
        </p:nvSpPr>
        <p:spPr>
          <a:xfrm>
            <a:off x="838200" y="1063625"/>
            <a:ext cx="10515600" cy="5104046"/>
          </a:xfrm>
        </p:spPr>
        <p:txBody>
          <a:bodyPr vert="horz" lIns="91440" tIns="45720" rIns="91440" bIns="4572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No forward secrecy:</a:t>
            </a:r>
          </a:p>
          <a:p>
            <a:endParaRPr lang="en-US"/>
          </a:p>
          <a:p>
            <a:pPr indent="0">
              <a:buNone/>
            </a:pPr>
            <a:endParaRPr lang="en-US"/>
          </a:p>
          <a:p>
            <a:r>
              <a:rPr lang="en-US"/>
              <a:t>Forward secrecy:</a:t>
            </a:r>
            <a:br>
              <a:rPr lang="en-US"/>
            </a:br>
            <a:r>
              <a:rPr lang="en-US"/>
              <a:t>    (key erasure)</a:t>
            </a:r>
          </a:p>
          <a:p>
            <a:pPr indent="0">
              <a:buNone/>
            </a:pPr>
            <a:br>
              <a:rPr lang="en-US"/>
            </a:br>
            <a:endParaRPr lang="en-US"/>
          </a:p>
          <a:p>
            <a:r>
              <a:rPr lang="en-US"/>
              <a:t>Post-compromise</a:t>
            </a:r>
            <a:br>
              <a:rPr lang="en-US"/>
            </a:br>
            <a:r>
              <a:rPr lang="en-US"/>
              <a:t>    security:</a:t>
            </a:r>
          </a:p>
          <a:p>
            <a:endParaRPr lang="en-US"/>
          </a:p>
          <a:p>
            <a:endParaRPr lang="en-US"/>
          </a:p>
          <a:p>
            <a:r>
              <a:rPr lang="en-US"/>
              <a:t>Everlasting secrecy:</a:t>
            </a:r>
          </a:p>
          <a:p>
            <a:endParaRPr lang="en-US"/>
          </a:p>
        </p:txBody>
      </p:sp>
      <p:cxnSp>
        <p:nvCxnSpPr>
          <p:cNvPr id="6" name="Straight Arrow Connector 5">
            <a:extLst>
              <a:ext uri="{FF2B5EF4-FFF2-40B4-BE49-F238E27FC236}">
                <a16:creationId xmlns:a16="http://schemas.microsoft.com/office/drawing/2014/main" id="{33F9F598-AFDB-A347-5FAC-3C2E3BA92652}"/>
              </a:ext>
            </a:extLst>
          </p:cNvPr>
          <p:cNvCxnSpPr/>
          <p:nvPr/>
        </p:nvCxnSpPr>
        <p:spPr>
          <a:xfrm>
            <a:off x="4372498" y="3047997"/>
            <a:ext cx="5663737"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5989F497-8202-605D-4DE8-1D8995BAC78F}"/>
              </a:ext>
            </a:extLst>
          </p:cNvPr>
          <p:cNvSpPr txBox="1"/>
          <p:nvPr/>
        </p:nvSpPr>
        <p:spPr>
          <a:xfrm>
            <a:off x="9620598" y="2981495"/>
            <a:ext cx="754908"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time</a:t>
            </a:r>
          </a:p>
        </p:txBody>
      </p:sp>
      <p:cxnSp>
        <p:nvCxnSpPr>
          <p:cNvPr id="9" name="Straight Connector 8">
            <a:extLst>
              <a:ext uri="{FF2B5EF4-FFF2-40B4-BE49-F238E27FC236}">
                <a16:creationId xmlns:a16="http://schemas.microsoft.com/office/drawing/2014/main" id="{EED33E5B-3DC0-403B-63DC-603AA1A7C97B}"/>
              </a:ext>
            </a:extLst>
          </p:cNvPr>
          <p:cNvCxnSpPr/>
          <p:nvPr/>
        </p:nvCxnSpPr>
        <p:spPr>
          <a:xfrm>
            <a:off x="7071361" y="2704405"/>
            <a:ext cx="0" cy="587433"/>
          </a:xfrm>
          <a:prstGeom prst="line">
            <a:avLst/>
          </a:prstGeom>
          <a:ln w="1270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26AAC4A3-4A2E-C979-93F1-6077F9234B3A}"/>
              </a:ext>
            </a:extLst>
          </p:cNvPr>
          <p:cNvSpPr/>
          <p:nvPr/>
        </p:nvSpPr>
        <p:spPr>
          <a:xfrm>
            <a:off x="4372498" y="2704405"/>
            <a:ext cx="2698860" cy="587433"/>
          </a:xfrm>
          <a:prstGeom prst="rect">
            <a:avLst/>
          </a:prstGeom>
          <a:gradFill flip="none" rotWithShape="1">
            <a:gsLst>
              <a:gs pos="0">
                <a:schemeClr val="accent6">
                  <a:alpha val="0"/>
                </a:schemeClr>
              </a:gs>
              <a:gs pos="100000">
                <a:schemeClr val="accent6">
                  <a:alpha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1" name="TextBox 10">
            <a:extLst>
              <a:ext uri="{FF2B5EF4-FFF2-40B4-BE49-F238E27FC236}">
                <a16:creationId xmlns:a16="http://schemas.microsoft.com/office/drawing/2014/main" id="{36EFC5C8-60A5-A8CD-7F0F-9A02D649CBC0}"/>
              </a:ext>
            </a:extLst>
          </p:cNvPr>
          <p:cNvSpPr txBox="1"/>
          <p:nvPr/>
        </p:nvSpPr>
        <p:spPr>
          <a:xfrm>
            <a:off x="5351326" y="2637771"/>
            <a:ext cx="1182314"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secure</a:t>
            </a:r>
          </a:p>
        </p:txBody>
      </p:sp>
      <p:sp>
        <p:nvSpPr>
          <p:cNvPr id="12" name="Rectangle 11">
            <a:extLst>
              <a:ext uri="{FF2B5EF4-FFF2-40B4-BE49-F238E27FC236}">
                <a16:creationId xmlns:a16="http://schemas.microsoft.com/office/drawing/2014/main" id="{39B969A3-7B4A-7DAF-574E-4FE6A29F763D}"/>
              </a:ext>
            </a:extLst>
          </p:cNvPr>
          <p:cNvSpPr/>
          <p:nvPr/>
        </p:nvSpPr>
        <p:spPr>
          <a:xfrm>
            <a:off x="7071357" y="2713697"/>
            <a:ext cx="2549236" cy="587433"/>
          </a:xfrm>
          <a:prstGeom prst="rect">
            <a:avLst/>
          </a:prstGeom>
          <a:solidFill>
            <a:srgbClr val="C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3" name="TextBox 12">
            <a:extLst>
              <a:ext uri="{FF2B5EF4-FFF2-40B4-BE49-F238E27FC236}">
                <a16:creationId xmlns:a16="http://schemas.microsoft.com/office/drawing/2014/main" id="{9B6B6A9E-05E8-BFFE-EAD8-53684ECDBB4D}"/>
              </a:ext>
            </a:extLst>
          </p:cNvPr>
          <p:cNvSpPr txBox="1"/>
          <p:nvPr/>
        </p:nvSpPr>
        <p:spPr>
          <a:xfrm>
            <a:off x="7788205" y="2631614"/>
            <a:ext cx="1248108" cy="42056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insecure</a:t>
            </a:r>
          </a:p>
        </p:txBody>
      </p:sp>
      <p:sp>
        <p:nvSpPr>
          <p:cNvPr id="14" name="TextBox 13">
            <a:extLst>
              <a:ext uri="{FF2B5EF4-FFF2-40B4-BE49-F238E27FC236}">
                <a16:creationId xmlns:a16="http://schemas.microsoft.com/office/drawing/2014/main" id="{065F36BA-43C0-54ED-3BCB-D9CAAFE816E9}"/>
              </a:ext>
            </a:extLst>
          </p:cNvPr>
          <p:cNvSpPr txBox="1"/>
          <p:nvPr/>
        </p:nvSpPr>
        <p:spPr>
          <a:xfrm>
            <a:off x="7473294" y="2057162"/>
            <a:ext cx="4056239"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(long-term) keys get compromised</a:t>
            </a:r>
          </a:p>
        </p:txBody>
      </p:sp>
      <p:cxnSp>
        <p:nvCxnSpPr>
          <p:cNvPr id="16" name="Connector: Curved 15">
            <a:extLst>
              <a:ext uri="{FF2B5EF4-FFF2-40B4-BE49-F238E27FC236}">
                <a16:creationId xmlns:a16="http://schemas.microsoft.com/office/drawing/2014/main" id="{233E5F14-36F8-2334-5477-E91E289BB0E1}"/>
              </a:ext>
            </a:extLst>
          </p:cNvPr>
          <p:cNvCxnSpPr>
            <a:cxnSpLocks/>
            <a:stCxn id="14" idx="1"/>
          </p:cNvCxnSpPr>
          <p:nvPr/>
        </p:nvCxnSpPr>
        <p:spPr>
          <a:xfrm flipH="1">
            <a:off x="7068481" y="2279847"/>
            <a:ext cx="405474" cy="419607"/>
          </a:xfrm>
          <a:prstGeom prst="curved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EFEBFA1B-B4C6-E1A3-A24E-FDE55786DCAF}"/>
              </a:ext>
            </a:extLst>
          </p:cNvPr>
          <p:cNvCxnSpPr/>
          <p:nvPr/>
        </p:nvCxnSpPr>
        <p:spPr>
          <a:xfrm>
            <a:off x="4272742" y="4706563"/>
            <a:ext cx="5663737"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7AA22670-27B3-425E-2100-C80F13F04A38}"/>
              </a:ext>
            </a:extLst>
          </p:cNvPr>
          <p:cNvSpPr txBox="1"/>
          <p:nvPr/>
        </p:nvSpPr>
        <p:spPr>
          <a:xfrm>
            <a:off x="9520842" y="4640060"/>
            <a:ext cx="754908"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time</a:t>
            </a:r>
          </a:p>
        </p:txBody>
      </p:sp>
      <p:cxnSp>
        <p:nvCxnSpPr>
          <p:cNvPr id="21" name="Straight Connector 20">
            <a:extLst>
              <a:ext uri="{FF2B5EF4-FFF2-40B4-BE49-F238E27FC236}">
                <a16:creationId xmlns:a16="http://schemas.microsoft.com/office/drawing/2014/main" id="{C744B4C4-E475-EC74-8BB6-528BA3CFDA69}"/>
              </a:ext>
            </a:extLst>
          </p:cNvPr>
          <p:cNvCxnSpPr/>
          <p:nvPr/>
        </p:nvCxnSpPr>
        <p:spPr>
          <a:xfrm>
            <a:off x="7636612" y="4362970"/>
            <a:ext cx="0" cy="587433"/>
          </a:xfrm>
          <a:prstGeom prst="line">
            <a:avLst/>
          </a:prstGeom>
          <a:ln w="12700"/>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BC95B38F-E812-114C-2030-1049B7F6D9EC}"/>
              </a:ext>
            </a:extLst>
          </p:cNvPr>
          <p:cNvSpPr/>
          <p:nvPr/>
        </p:nvSpPr>
        <p:spPr>
          <a:xfrm>
            <a:off x="6220041" y="4361660"/>
            <a:ext cx="1406147" cy="587433"/>
          </a:xfrm>
          <a:prstGeom prst="rect">
            <a:avLst/>
          </a:prstGeom>
          <a:gradFill flip="none" rotWithShape="1">
            <a:gsLst>
              <a:gs pos="0">
                <a:srgbClr val="C00000">
                  <a:alpha val="50000"/>
                </a:srgbClr>
              </a:gs>
              <a:gs pos="100000">
                <a:srgbClr val="C00000">
                  <a:alpha val="5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25" name="TextBox 24">
            <a:extLst>
              <a:ext uri="{FF2B5EF4-FFF2-40B4-BE49-F238E27FC236}">
                <a16:creationId xmlns:a16="http://schemas.microsoft.com/office/drawing/2014/main" id="{7F6FE9B8-D36A-88B4-696F-DC0D31DAC1B1}"/>
              </a:ext>
            </a:extLst>
          </p:cNvPr>
          <p:cNvSpPr txBox="1"/>
          <p:nvPr/>
        </p:nvSpPr>
        <p:spPr>
          <a:xfrm>
            <a:off x="6258690" y="4308767"/>
            <a:ext cx="1545472" cy="42056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insecure</a:t>
            </a:r>
          </a:p>
        </p:txBody>
      </p:sp>
      <p:sp>
        <p:nvSpPr>
          <p:cNvPr id="26" name="TextBox 25">
            <a:extLst>
              <a:ext uri="{FF2B5EF4-FFF2-40B4-BE49-F238E27FC236}">
                <a16:creationId xmlns:a16="http://schemas.microsoft.com/office/drawing/2014/main" id="{D3482CD2-4AF7-EF15-351C-96215D892A03}"/>
              </a:ext>
            </a:extLst>
          </p:cNvPr>
          <p:cNvSpPr txBox="1"/>
          <p:nvPr/>
        </p:nvSpPr>
        <p:spPr>
          <a:xfrm>
            <a:off x="4221460" y="3499379"/>
            <a:ext cx="2704501" cy="748795"/>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00"/>
              <a:t>keys get compromised</a:t>
            </a:r>
          </a:p>
        </p:txBody>
      </p:sp>
      <p:cxnSp>
        <p:nvCxnSpPr>
          <p:cNvPr id="27" name="Connector: Curved 26">
            <a:extLst>
              <a:ext uri="{FF2B5EF4-FFF2-40B4-BE49-F238E27FC236}">
                <a16:creationId xmlns:a16="http://schemas.microsoft.com/office/drawing/2014/main" id="{656865A2-3ACC-64B5-B396-7568E76E9B26}"/>
              </a:ext>
            </a:extLst>
          </p:cNvPr>
          <p:cNvCxnSpPr>
            <a:cxnSpLocks/>
          </p:cNvCxnSpPr>
          <p:nvPr/>
        </p:nvCxnSpPr>
        <p:spPr>
          <a:xfrm>
            <a:off x="5983818" y="4013156"/>
            <a:ext cx="214055" cy="344865"/>
          </a:xfrm>
          <a:prstGeom prst="curvedConnector2">
            <a:avLst/>
          </a:prstGeom>
          <a:ln w="12700">
            <a:tailEnd type="triangl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DA4383D-28F6-745C-B206-4FF30899E377}"/>
              </a:ext>
            </a:extLst>
          </p:cNvPr>
          <p:cNvCxnSpPr/>
          <p:nvPr/>
        </p:nvCxnSpPr>
        <p:spPr>
          <a:xfrm>
            <a:off x="6210860" y="4362970"/>
            <a:ext cx="0" cy="587433"/>
          </a:xfrm>
          <a:prstGeom prst="line">
            <a:avLst/>
          </a:prstGeom>
          <a:ln w="127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7941C18A-63EC-CC0E-2A4F-ADB9751E437A}"/>
              </a:ext>
            </a:extLst>
          </p:cNvPr>
          <p:cNvSpPr txBox="1"/>
          <p:nvPr/>
        </p:nvSpPr>
        <p:spPr>
          <a:xfrm>
            <a:off x="8041181" y="3712722"/>
            <a:ext cx="3027924" cy="42056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00"/>
              <a:t>next key is generated </a:t>
            </a:r>
          </a:p>
        </p:txBody>
      </p:sp>
      <p:cxnSp>
        <p:nvCxnSpPr>
          <p:cNvPr id="34" name="Connector: Curved 33">
            <a:extLst>
              <a:ext uri="{FF2B5EF4-FFF2-40B4-BE49-F238E27FC236}">
                <a16:creationId xmlns:a16="http://schemas.microsoft.com/office/drawing/2014/main" id="{FFCD8A4B-7B9B-7BAE-ACC5-8FE9D5DA1F18}"/>
              </a:ext>
            </a:extLst>
          </p:cNvPr>
          <p:cNvCxnSpPr>
            <a:cxnSpLocks/>
            <a:stCxn id="33" idx="1"/>
          </p:cNvCxnSpPr>
          <p:nvPr/>
        </p:nvCxnSpPr>
        <p:spPr>
          <a:xfrm flipH="1">
            <a:off x="7664296" y="3911114"/>
            <a:ext cx="343818" cy="443849"/>
          </a:xfrm>
          <a:prstGeom prst="curved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247BE34D-E478-ADF6-CC28-CCBC479EFB1F}"/>
              </a:ext>
            </a:extLst>
          </p:cNvPr>
          <p:cNvSpPr txBox="1"/>
          <p:nvPr/>
        </p:nvSpPr>
        <p:spPr>
          <a:xfrm>
            <a:off x="7800919" y="4302656"/>
            <a:ext cx="1219484" cy="42056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secure</a:t>
            </a:r>
          </a:p>
        </p:txBody>
      </p:sp>
      <p:sp>
        <p:nvSpPr>
          <p:cNvPr id="48" name="Rectangle 47">
            <a:extLst>
              <a:ext uri="{FF2B5EF4-FFF2-40B4-BE49-F238E27FC236}">
                <a16:creationId xmlns:a16="http://schemas.microsoft.com/office/drawing/2014/main" id="{EA2321E9-36B0-817D-66BB-358640FEF819}"/>
              </a:ext>
            </a:extLst>
          </p:cNvPr>
          <p:cNvSpPr/>
          <p:nvPr/>
        </p:nvSpPr>
        <p:spPr>
          <a:xfrm>
            <a:off x="4271005" y="4363882"/>
            <a:ext cx="1929801" cy="587433"/>
          </a:xfrm>
          <a:prstGeom prst="rect">
            <a:avLst/>
          </a:prstGeom>
          <a:gradFill flip="none" rotWithShape="1">
            <a:gsLst>
              <a:gs pos="0">
                <a:schemeClr val="bg1">
                  <a:lumMod val="75000"/>
                  <a:alpha val="0"/>
                </a:schemeClr>
              </a:gs>
              <a:gs pos="100000">
                <a:schemeClr val="bg1">
                  <a:lumMod val="75000"/>
                  <a:alpha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cxnSp>
        <p:nvCxnSpPr>
          <p:cNvPr id="49" name="Straight Arrow Connector 48">
            <a:extLst>
              <a:ext uri="{FF2B5EF4-FFF2-40B4-BE49-F238E27FC236}">
                <a16:creationId xmlns:a16="http://schemas.microsoft.com/office/drawing/2014/main" id="{EC22E374-034D-8968-8778-AB41D7D793B2}"/>
              </a:ext>
            </a:extLst>
          </p:cNvPr>
          <p:cNvCxnSpPr/>
          <p:nvPr/>
        </p:nvCxnSpPr>
        <p:spPr>
          <a:xfrm>
            <a:off x="4394661" y="1478037"/>
            <a:ext cx="5663737"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C209F89F-8E84-BCB1-0F19-4F261897ADCC}"/>
              </a:ext>
            </a:extLst>
          </p:cNvPr>
          <p:cNvSpPr txBox="1"/>
          <p:nvPr/>
        </p:nvSpPr>
        <p:spPr>
          <a:xfrm>
            <a:off x="9642761" y="1411535"/>
            <a:ext cx="754908"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time</a:t>
            </a:r>
          </a:p>
        </p:txBody>
      </p:sp>
      <p:cxnSp>
        <p:nvCxnSpPr>
          <p:cNvPr id="51" name="Straight Connector 50">
            <a:extLst>
              <a:ext uri="{FF2B5EF4-FFF2-40B4-BE49-F238E27FC236}">
                <a16:creationId xmlns:a16="http://schemas.microsoft.com/office/drawing/2014/main" id="{516497AA-E233-B977-FBB7-CBBBEB05E256}"/>
              </a:ext>
            </a:extLst>
          </p:cNvPr>
          <p:cNvCxnSpPr/>
          <p:nvPr/>
        </p:nvCxnSpPr>
        <p:spPr>
          <a:xfrm>
            <a:off x="7093524" y="1134445"/>
            <a:ext cx="0" cy="587433"/>
          </a:xfrm>
          <a:prstGeom prst="line">
            <a:avLst/>
          </a:prstGeom>
          <a:ln w="12700"/>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id="{06964F9F-27A0-694B-6670-389AB58E3172}"/>
              </a:ext>
            </a:extLst>
          </p:cNvPr>
          <p:cNvSpPr/>
          <p:nvPr/>
        </p:nvSpPr>
        <p:spPr>
          <a:xfrm>
            <a:off x="4394661" y="1134445"/>
            <a:ext cx="2698860" cy="587433"/>
          </a:xfrm>
          <a:prstGeom prst="rect">
            <a:avLst/>
          </a:prstGeom>
          <a:solidFill>
            <a:srgbClr val="C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53" name="TextBox 52">
            <a:extLst>
              <a:ext uri="{FF2B5EF4-FFF2-40B4-BE49-F238E27FC236}">
                <a16:creationId xmlns:a16="http://schemas.microsoft.com/office/drawing/2014/main" id="{8EC472B2-C79A-F2F3-1EB9-BF5C7A412E9F}"/>
              </a:ext>
            </a:extLst>
          </p:cNvPr>
          <p:cNvSpPr txBox="1"/>
          <p:nvPr/>
        </p:nvSpPr>
        <p:spPr>
          <a:xfrm>
            <a:off x="5354904" y="1086395"/>
            <a:ext cx="1387498" cy="42056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insecure</a:t>
            </a:r>
          </a:p>
        </p:txBody>
      </p:sp>
      <p:sp>
        <p:nvSpPr>
          <p:cNvPr id="54" name="Rectangle 53">
            <a:extLst>
              <a:ext uri="{FF2B5EF4-FFF2-40B4-BE49-F238E27FC236}">
                <a16:creationId xmlns:a16="http://schemas.microsoft.com/office/drawing/2014/main" id="{9E0BFF56-D16F-7CDE-F055-C20D484F32A4}"/>
              </a:ext>
            </a:extLst>
          </p:cNvPr>
          <p:cNvSpPr/>
          <p:nvPr/>
        </p:nvSpPr>
        <p:spPr>
          <a:xfrm>
            <a:off x="7093520" y="1134445"/>
            <a:ext cx="2382987" cy="587433"/>
          </a:xfrm>
          <a:prstGeom prst="rect">
            <a:avLst/>
          </a:prstGeom>
          <a:solidFill>
            <a:srgbClr val="C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55" name="TextBox 54">
            <a:extLst>
              <a:ext uri="{FF2B5EF4-FFF2-40B4-BE49-F238E27FC236}">
                <a16:creationId xmlns:a16="http://schemas.microsoft.com/office/drawing/2014/main" id="{8891CF1B-8628-7790-217A-4368B75B1EA5}"/>
              </a:ext>
            </a:extLst>
          </p:cNvPr>
          <p:cNvSpPr txBox="1"/>
          <p:nvPr/>
        </p:nvSpPr>
        <p:spPr>
          <a:xfrm>
            <a:off x="7791783" y="1080239"/>
            <a:ext cx="1331741" cy="42056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insecure</a:t>
            </a:r>
          </a:p>
        </p:txBody>
      </p:sp>
      <p:sp>
        <p:nvSpPr>
          <p:cNvPr id="56" name="TextBox 55">
            <a:extLst>
              <a:ext uri="{FF2B5EF4-FFF2-40B4-BE49-F238E27FC236}">
                <a16:creationId xmlns:a16="http://schemas.microsoft.com/office/drawing/2014/main" id="{5CC008FF-5780-6257-6984-1C3AF4E637D4}"/>
              </a:ext>
            </a:extLst>
          </p:cNvPr>
          <p:cNvSpPr txBox="1"/>
          <p:nvPr/>
        </p:nvSpPr>
        <p:spPr>
          <a:xfrm>
            <a:off x="7495457" y="487202"/>
            <a:ext cx="4056239"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(long-term) keys get compromised</a:t>
            </a:r>
          </a:p>
        </p:txBody>
      </p:sp>
      <p:cxnSp>
        <p:nvCxnSpPr>
          <p:cNvPr id="57" name="Connector: Curved 56">
            <a:extLst>
              <a:ext uri="{FF2B5EF4-FFF2-40B4-BE49-F238E27FC236}">
                <a16:creationId xmlns:a16="http://schemas.microsoft.com/office/drawing/2014/main" id="{A96B349E-B387-9A7A-A054-8F0806DD2E70}"/>
              </a:ext>
            </a:extLst>
          </p:cNvPr>
          <p:cNvCxnSpPr>
            <a:cxnSpLocks/>
            <a:stCxn id="56" idx="1"/>
          </p:cNvCxnSpPr>
          <p:nvPr/>
        </p:nvCxnSpPr>
        <p:spPr>
          <a:xfrm flipH="1">
            <a:off x="7109227" y="697661"/>
            <a:ext cx="338521" cy="385367"/>
          </a:xfrm>
          <a:prstGeom prst="curved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D40B145D-52DC-2C27-D8BF-7025EFB47425}"/>
              </a:ext>
            </a:extLst>
          </p:cNvPr>
          <p:cNvCxnSpPr/>
          <p:nvPr/>
        </p:nvCxnSpPr>
        <p:spPr>
          <a:xfrm flipV="1">
            <a:off x="4276325" y="6111189"/>
            <a:ext cx="5988981" cy="929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C64187EF-92F1-1DD7-380D-06DCAA0F8EFD}"/>
              </a:ext>
            </a:extLst>
          </p:cNvPr>
          <p:cNvSpPr txBox="1"/>
          <p:nvPr/>
        </p:nvSpPr>
        <p:spPr>
          <a:xfrm>
            <a:off x="9543010" y="6077939"/>
            <a:ext cx="754908"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time</a:t>
            </a:r>
          </a:p>
        </p:txBody>
      </p:sp>
      <p:cxnSp>
        <p:nvCxnSpPr>
          <p:cNvPr id="60" name="Straight Connector 59">
            <a:extLst>
              <a:ext uri="{FF2B5EF4-FFF2-40B4-BE49-F238E27FC236}">
                <a16:creationId xmlns:a16="http://schemas.microsoft.com/office/drawing/2014/main" id="{DCD27451-A7F2-9432-B016-D83747FE3B88}"/>
              </a:ext>
            </a:extLst>
          </p:cNvPr>
          <p:cNvCxnSpPr/>
          <p:nvPr/>
        </p:nvCxnSpPr>
        <p:spPr>
          <a:xfrm>
            <a:off x="6993773" y="5800849"/>
            <a:ext cx="0" cy="587433"/>
          </a:xfrm>
          <a:prstGeom prst="line">
            <a:avLst/>
          </a:prstGeom>
          <a:ln w="12700"/>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866E9C10-355F-F473-93D8-595E98637C5B}"/>
              </a:ext>
            </a:extLst>
          </p:cNvPr>
          <p:cNvSpPr txBox="1"/>
          <p:nvPr/>
        </p:nvSpPr>
        <p:spPr>
          <a:xfrm>
            <a:off x="7692032" y="5728058"/>
            <a:ext cx="1219484"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a:t>secure</a:t>
            </a:r>
          </a:p>
        </p:txBody>
      </p:sp>
      <p:sp>
        <p:nvSpPr>
          <p:cNvPr id="65" name="TextBox 64">
            <a:extLst>
              <a:ext uri="{FF2B5EF4-FFF2-40B4-BE49-F238E27FC236}">
                <a16:creationId xmlns:a16="http://schemas.microsoft.com/office/drawing/2014/main" id="{C9255048-775A-716D-CCF0-11EF5E5443CC}"/>
              </a:ext>
            </a:extLst>
          </p:cNvPr>
          <p:cNvSpPr txBox="1"/>
          <p:nvPr/>
        </p:nvSpPr>
        <p:spPr>
          <a:xfrm>
            <a:off x="7373537" y="5131438"/>
            <a:ext cx="3501897" cy="584775"/>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a:t>key is generated and used</a:t>
            </a:r>
            <a:br>
              <a:rPr lang="en-US" sz="1600"/>
            </a:br>
            <a:r>
              <a:rPr lang="en-US" sz="1600"/>
              <a:t>(assuming generation was secure)</a:t>
            </a:r>
          </a:p>
        </p:txBody>
      </p:sp>
      <p:cxnSp>
        <p:nvCxnSpPr>
          <p:cNvPr id="66" name="Connector: Curved 65">
            <a:extLst>
              <a:ext uri="{FF2B5EF4-FFF2-40B4-BE49-F238E27FC236}">
                <a16:creationId xmlns:a16="http://schemas.microsoft.com/office/drawing/2014/main" id="{47D46A30-A4A9-AAB6-7490-5574C14B5149}"/>
              </a:ext>
            </a:extLst>
          </p:cNvPr>
          <p:cNvCxnSpPr>
            <a:cxnSpLocks/>
          </p:cNvCxnSpPr>
          <p:nvPr/>
        </p:nvCxnSpPr>
        <p:spPr>
          <a:xfrm rot="10800000" flipV="1">
            <a:off x="6990890" y="5379307"/>
            <a:ext cx="404817" cy="416591"/>
          </a:xfrm>
          <a:prstGeom prst="curvedConnector2">
            <a:avLst/>
          </a:prstGeom>
          <a:ln w="12700">
            <a:tailEnd type="triangle"/>
          </a:ln>
        </p:spPr>
        <p:style>
          <a:lnRef idx="1">
            <a:schemeClr val="dk1"/>
          </a:lnRef>
          <a:fillRef idx="0">
            <a:schemeClr val="dk1"/>
          </a:fillRef>
          <a:effectRef idx="0">
            <a:schemeClr val="dk1"/>
          </a:effectRef>
          <a:fontRef idx="minor">
            <a:schemeClr val="tx1"/>
          </a:fontRef>
        </p:style>
      </p:cxnSp>
      <p:sp>
        <p:nvSpPr>
          <p:cNvPr id="67" name="Rectangle 66">
            <a:extLst>
              <a:ext uri="{FF2B5EF4-FFF2-40B4-BE49-F238E27FC236}">
                <a16:creationId xmlns:a16="http://schemas.microsoft.com/office/drawing/2014/main" id="{9BA12327-4135-AFBB-A3E7-E745ABDA5217}"/>
              </a:ext>
            </a:extLst>
          </p:cNvPr>
          <p:cNvSpPr/>
          <p:nvPr/>
        </p:nvSpPr>
        <p:spPr>
          <a:xfrm>
            <a:off x="4294909" y="5796698"/>
            <a:ext cx="2694711" cy="587433"/>
          </a:xfrm>
          <a:prstGeom prst="rect">
            <a:avLst/>
          </a:prstGeom>
          <a:gradFill flip="none" rotWithShape="1">
            <a:gsLst>
              <a:gs pos="0">
                <a:schemeClr val="bg1">
                  <a:lumMod val="75000"/>
                  <a:alpha val="0"/>
                </a:schemeClr>
              </a:gs>
              <a:gs pos="100000">
                <a:schemeClr val="bg1">
                  <a:lumMod val="75000"/>
                  <a:alpha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4" name="Title 1">
            <a:extLst>
              <a:ext uri="{FF2B5EF4-FFF2-40B4-BE49-F238E27FC236}">
                <a16:creationId xmlns:a16="http://schemas.microsoft.com/office/drawing/2014/main" id="{6FEEEB73-0A87-9335-76B6-B63E00E9538E}"/>
              </a:ext>
            </a:extLst>
          </p:cNvPr>
          <p:cNvSpPr>
            <a:spLocks noGrp="1"/>
          </p:cNvSpPr>
          <p:nvPr>
            <p:ph type="title"/>
          </p:nvPr>
        </p:nvSpPr>
        <p:spPr>
          <a:xfrm>
            <a:off x="484031" y="224"/>
            <a:ext cx="10515600" cy="1325563"/>
          </a:xfrm>
        </p:spPr>
        <p:txBody>
          <a:bodyPr/>
          <a:lstStyle/>
          <a:p>
            <a:r>
              <a:rPr lang="en-US"/>
              <a:t>Security guarantees</a:t>
            </a:r>
          </a:p>
        </p:txBody>
      </p:sp>
      <p:sp>
        <p:nvSpPr>
          <p:cNvPr id="5" name="Arc 4">
            <a:extLst>
              <a:ext uri="{FF2B5EF4-FFF2-40B4-BE49-F238E27FC236}">
                <a16:creationId xmlns:a16="http://schemas.microsoft.com/office/drawing/2014/main" id="{5DE5F5A3-F406-0A40-1343-985A5F69B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201E58C-018C-8248-1DCD-567561289041}"/>
              </a:ext>
            </a:extLst>
          </p:cNvPr>
          <p:cNvSpPr>
            <a:spLocks noGrp="1"/>
          </p:cNvSpPr>
          <p:nvPr>
            <p:ph type="sldNum" sz="quarter" idx="12"/>
          </p:nvPr>
        </p:nvSpPr>
        <p:spPr/>
        <p:txBody>
          <a:bodyPr/>
          <a:lstStyle/>
          <a:p>
            <a:fld id="{5BB3ADA4-89F1-460D-B2C7-F0412672FE97}" type="slidenum">
              <a:rPr lang="LID4096" smtClean="0"/>
              <a:t>19</a:t>
            </a:fld>
            <a:endParaRPr lang="en-US"/>
          </a:p>
        </p:txBody>
      </p:sp>
    </p:spTree>
    <p:extLst>
      <p:ext uri="{BB962C8B-B14F-4D97-AF65-F5344CB8AC3E}">
        <p14:creationId xmlns:p14="http://schemas.microsoft.com/office/powerpoint/2010/main" val="55982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9846B-F3A8-CEEC-3AAC-28DC23B234FF}"/>
              </a:ext>
            </a:extLst>
          </p:cNvPr>
          <p:cNvPicPr>
            <a:picLocks noChangeAspect="1"/>
          </p:cNvPicPr>
          <p:nvPr/>
        </p:nvPicPr>
        <p:blipFill>
          <a:blip r:embed="rId2"/>
          <a:stretch>
            <a:fillRect/>
          </a:stretch>
        </p:blipFill>
        <p:spPr>
          <a:xfrm>
            <a:off x="5335927" y="416828"/>
            <a:ext cx="6856073" cy="2895913"/>
          </a:xfrm>
          <a:prstGeom prst="rect">
            <a:avLst/>
          </a:prstGeom>
        </p:spPr>
      </p:pic>
      <p:sp>
        <p:nvSpPr>
          <p:cNvPr id="6" name="Tijdelijke aanduiding voor verticale tekst 9">
            <a:extLst>
              <a:ext uri="{FF2B5EF4-FFF2-40B4-BE49-F238E27FC236}">
                <a16:creationId xmlns:a16="http://schemas.microsoft.com/office/drawing/2014/main" id="{331AFB3B-5D71-A84A-A20B-B593D3E165E7}"/>
              </a:ext>
            </a:extLst>
          </p:cNvPr>
          <p:cNvSpPr txBox="1">
            <a:spLocks/>
          </p:cNvSpPr>
          <p:nvPr/>
        </p:nvSpPr>
        <p:spPr>
          <a:xfrm>
            <a:off x="156606" y="1049411"/>
            <a:ext cx="6405628" cy="1743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14 use cases in 8 countries</a:t>
            </a:r>
          </a:p>
          <a:p>
            <a:r>
              <a:rPr lang="en-GB" sz="2000"/>
              <a:t>Result of collaboration between QKD </a:t>
            </a:r>
            <a:br>
              <a:rPr lang="en-GB" sz="2000"/>
            </a:br>
            <a:r>
              <a:rPr lang="en-GB" sz="2000"/>
              <a:t>researchers and PQC researchers</a:t>
            </a:r>
          </a:p>
          <a:p>
            <a:endParaRPr lang="en-GB" sz="2000"/>
          </a:p>
          <a:p>
            <a:endParaRPr lang="en-GB" sz="2000"/>
          </a:p>
          <a:p>
            <a:endParaRPr lang="en-GB" sz="2000"/>
          </a:p>
          <a:p>
            <a:endParaRPr lang="en-GB" sz="2000"/>
          </a:p>
        </p:txBody>
      </p:sp>
      <p:pic>
        <p:nvPicPr>
          <p:cNvPr id="1026" name="Picture 2" descr="A white silhouette of a person&#10;&#10;AI-generated content may be incorrect.">
            <a:extLst>
              <a:ext uri="{FF2B5EF4-FFF2-40B4-BE49-F238E27FC236}">
                <a16:creationId xmlns:a16="http://schemas.microsoft.com/office/drawing/2014/main" id="{B6E26E6E-B7C9-823F-172C-1D9C230BDE51}"/>
              </a:ext>
            </a:extLst>
          </p:cNvPr>
          <p:cNvPicPr>
            <a:picLocks noChangeAspect="1" noChangeArrowheads="1"/>
          </p:cNvPicPr>
          <p:nvPr/>
        </p:nvPicPr>
        <p:blipFill rotWithShape="1">
          <a:blip r:embed="rId3"/>
          <a:srcRect l="7531" r="7531"/>
          <a:stretch>
            <a:fillRect/>
          </a:stretch>
        </p:blipFill>
        <p:spPr bwMode="auto">
          <a:xfrm>
            <a:off x="8313963" y="4362549"/>
            <a:ext cx="1050855" cy="15482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DE814DE-3E3B-0BE7-2533-961D8FDAFB58}"/>
              </a:ext>
            </a:extLst>
          </p:cNvPr>
          <p:cNvSpPr txBox="1"/>
          <p:nvPr/>
        </p:nvSpPr>
        <p:spPr>
          <a:xfrm>
            <a:off x="8298645" y="5953915"/>
            <a:ext cx="1005278" cy="325379"/>
          </a:xfrm>
          <a:prstGeom prst="rect">
            <a:avLst/>
          </a:prstGeom>
          <a:noFill/>
        </p:spPr>
        <p:txBody>
          <a:bodyPr wrap="square" lIns="0" tIns="0" rIns="0" bIns="0" rtlCol="0">
            <a:noAutofit/>
          </a:bodyPr>
          <a:lstStyle/>
          <a:p>
            <a:pPr algn="ctr">
              <a:lnSpc>
                <a:spcPct val="90000"/>
              </a:lnSpc>
              <a:spcBef>
                <a:spcPts val="600"/>
              </a:spcBef>
              <a:spcAft>
                <a:spcPts val="600"/>
              </a:spcAft>
            </a:pPr>
            <a:r>
              <a:rPr lang="en-US">
                <a:highlight>
                  <a:srgbClr val="FFFFFF"/>
                </a:highlight>
              </a:rPr>
              <a:t>Chigo Okonkwo</a:t>
            </a:r>
          </a:p>
        </p:txBody>
      </p:sp>
      <p:pic>
        <p:nvPicPr>
          <p:cNvPr id="1028" name="Picture 4" descr="A white silhouette of a person&#10;&#10;AI-generated content may be incorrect.">
            <a:extLst>
              <a:ext uri="{FF2B5EF4-FFF2-40B4-BE49-F238E27FC236}">
                <a16:creationId xmlns:a16="http://schemas.microsoft.com/office/drawing/2014/main" id="{F8B75B23-9426-FA8A-61DB-01FA34262370}"/>
              </a:ext>
            </a:extLst>
          </p:cNvPr>
          <p:cNvPicPr>
            <a:picLocks noChangeAspect="1" noChangeArrowheads="1"/>
          </p:cNvPicPr>
          <p:nvPr/>
        </p:nvPicPr>
        <p:blipFill rotWithShape="1">
          <a:blip r:embed="rId3"/>
          <a:srcRect l="3068" r="3068"/>
          <a:stretch>
            <a:fillRect/>
          </a:stretch>
        </p:blipFill>
        <p:spPr bwMode="auto">
          <a:xfrm>
            <a:off x="9483656" y="4362549"/>
            <a:ext cx="1161288" cy="1548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white silhouette of a person&#10;&#10;AI-generated content may be incorrect.">
            <a:extLst>
              <a:ext uri="{FF2B5EF4-FFF2-40B4-BE49-F238E27FC236}">
                <a16:creationId xmlns:a16="http://schemas.microsoft.com/office/drawing/2014/main" id="{98CF0CB2-9454-DAC5-B361-424B7DB2FCA5}"/>
              </a:ext>
            </a:extLst>
          </p:cNvPr>
          <p:cNvPicPr>
            <a:picLocks noChangeAspect="1" noChangeArrowheads="1"/>
          </p:cNvPicPr>
          <p:nvPr/>
        </p:nvPicPr>
        <p:blipFill>
          <a:blip r:embed="rId3"/>
          <a:srcRect/>
          <a:stretch>
            <a:fillRect/>
          </a:stretch>
        </p:blipFill>
        <p:spPr bwMode="auto">
          <a:xfrm>
            <a:off x="10805538" y="4362549"/>
            <a:ext cx="1199947" cy="15016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white silhouette of a person&#10;&#10;AI-generated content may be incorrect.">
            <a:extLst>
              <a:ext uri="{FF2B5EF4-FFF2-40B4-BE49-F238E27FC236}">
                <a16:creationId xmlns:a16="http://schemas.microsoft.com/office/drawing/2014/main" id="{D1080E59-430C-7121-D3DF-80312CF10AC6}"/>
              </a:ext>
            </a:extLst>
          </p:cNvPr>
          <p:cNvPicPr>
            <a:picLocks noChangeAspect="1" noChangeArrowheads="1"/>
          </p:cNvPicPr>
          <p:nvPr/>
        </p:nvPicPr>
        <p:blipFill rotWithShape="1">
          <a:blip r:embed="rId3"/>
          <a:srcRect l="8307" r="8307"/>
          <a:stretch>
            <a:fillRect/>
          </a:stretch>
        </p:blipFill>
        <p:spPr bwMode="auto">
          <a:xfrm>
            <a:off x="7083871" y="4362549"/>
            <a:ext cx="1050855" cy="15770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bastian Verschoor | IvI TCS group">
            <a:extLst>
              <a:ext uri="{FF2B5EF4-FFF2-40B4-BE49-F238E27FC236}">
                <a16:creationId xmlns:a16="http://schemas.microsoft.com/office/drawing/2014/main" id="{AC7852F9-9E1B-D9BF-5C13-D292E945BC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02" t="-847" r="12337" b="847"/>
          <a:stretch>
            <a:fillRect/>
          </a:stretch>
        </p:blipFill>
        <p:spPr bwMode="auto">
          <a:xfrm>
            <a:off x="2593900" y="2131503"/>
            <a:ext cx="1184126" cy="15547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 white silhouette of a person&#10;&#10;AI-generated content may be incorrect.">
            <a:extLst>
              <a:ext uri="{FF2B5EF4-FFF2-40B4-BE49-F238E27FC236}">
                <a16:creationId xmlns:a16="http://schemas.microsoft.com/office/drawing/2014/main" id="{944890B1-FC23-0279-7EF9-115E186BC4A0}"/>
              </a:ext>
            </a:extLst>
          </p:cNvPr>
          <p:cNvPicPr>
            <a:picLocks noChangeAspect="1" noChangeArrowheads="1"/>
          </p:cNvPicPr>
          <p:nvPr/>
        </p:nvPicPr>
        <p:blipFill>
          <a:blip r:embed="rId3"/>
          <a:srcRect/>
          <a:stretch>
            <a:fillRect/>
          </a:stretch>
        </p:blipFill>
        <p:spPr bwMode="auto">
          <a:xfrm>
            <a:off x="2445610" y="4362549"/>
            <a:ext cx="1311053" cy="16406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white silhouette of a person&#10;&#10;AI-generated content may be incorrect.">
            <a:extLst>
              <a:ext uri="{FF2B5EF4-FFF2-40B4-BE49-F238E27FC236}">
                <a16:creationId xmlns:a16="http://schemas.microsoft.com/office/drawing/2014/main" id="{F69CEDD4-915C-D371-70A6-780E8EF7D6B3}"/>
              </a:ext>
            </a:extLst>
          </p:cNvPr>
          <p:cNvPicPr>
            <a:picLocks noChangeAspect="1"/>
          </p:cNvPicPr>
          <p:nvPr/>
        </p:nvPicPr>
        <p:blipFill>
          <a:blip r:embed="rId3"/>
          <a:stretch>
            <a:fillRect/>
          </a:stretch>
        </p:blipFill>
        <p:spPr>
          <a:xfrm>
            <a:off x="5694880" y="4432415"/>
            <a:ext cx="1245134" cy="1558196"/>
          </a:xfrm>
          <a:prstGeom prst="rect">
            <a:avLst/>
          </a:prstGeom>
        </p:spPr>
      </p:pic>
      <p:pic>
        <p:nvPicPr>
          <p:cNvPr id="22" name="Picture 21" descr="A white silhouette of a person&#10;&#10;AI-generated content may be incorrect.">
            <a:extLst>
              <a:ext uri="{FF2B5EF4-FFF2-40B4-BE49-F238E27FC236}">
                <a16:creationId xmlns:a16="http://schemas.microsoft.com/office/drawing/2014/main" id="{35C205FC-09BA-C231-997D-9FDCC2C22AA4}"/>
              </a:ext>
            </a:extLst>
          </p:cNvPr>
          <p:cNvPicPr>
            <a:picLocks noChangeAspect="1"/>
          </p:cNvPicPr>
          <p:nvPr/>
        </p:nvPicPr>
        <p:blipFill>
          <a:blip r:embed="rId3"/>
          <a:stretch>
            <a:fillRect/>
          </a:stretch>
        </p:blipFill>
        <p:spPr>
          <a:xfrm>
            <a:off x="4119071" y="4355484"/>
            <a:ext cx="1310672" cy="1640213"/>
          </a:xfrm>
          <a:prstGeom prst="rect">
            <a:avLst/>
          </a:prstGeom>
        </p:spPr>
      </p:pic>
      <p:sp>
        <p:nvSpPr>
          <p:cNvPr id="24" name="TextBox 23">
            <a:extLst>
              <a:ext uri="{FF2B5EF4-FFF2-40B4-BE49-F238E27FC236}">
                <a16:creationId xmlns:a16="http://schemas.microsoft.com/office/drawing/2014/main" id="{EE6679F9-6CA5-51CB-B7A4-04965CC79828}"/>
              </a:ext>
            </a:extLst>
          </p:cNvPr>
          <p:cNvSpPr txBox="1"/>
          <p:nvPr/>
        </p:nvSpPr>
        <p:spPr>
          <a:xfrm>
            <a:off x="687203" y="6127303"/>
            <a:ext cx="1312171" cy="303982"/>
          </a:xfrm>
          <a:prstGeom prst="rect">
            <a:avLst/>
          </a:prstGeom>
          <a:noFill/>
        </p:spPr>
        <p:txBody>
          <a:bodyPr wrap="square" lIns="0" tIns="0" rIns="0" bIns="0" rtlCol="0">
            <a:noAutofit/>
          </a:bodyPr>
          <a:lstStyle/>
          <a:p>
            <a:pPr algn="ctr">
              <a:lnSpc>
                <a:spcPct val="90000"/>
              </a:lnSpc>
              <a:spcBef>
                <a:spcPts val="600"/>
              </a:spcBef>
              <a:spcAft>
                <a:spcPts val="600"/>
              </a:spcAft>
            </a:pPr>
            <a:r>
              <a:rPr lang="en-US">
                <a:highlight>
                  <a:srgbClr val="FFFFFF"/>
                </a:highlight>
              </a:rPr>
              <a:t>Nick Aquina</a:t>
            </a:r>
          </a:p>
        </p:txBody>
      </p:sp>
      <p:sp>
        <p:nvSpPr>
          <p:cNvPr id="25" name="TextBox 24">
            <a:extLst>
              <a:ext uri="{FF2B5EF4-FFF2-40B4-BE49-F238E27FC236}">
                <a16:creationId xmlns:a16="http://schemas.microsoft.com/office/drawing/2014/main" id="{44D3647B-BA78-1D61-0709-45A3CBC0F745}"/>
              </a:ext>
            </a:extLst>
          </p:cNvPr>
          <p:cNvSpPr txBox="1"/>
          <p:nvPr/>
        </p:nvSpPr>
        <p:spPr>
          <a:xfrm>
            <a:off x="4206967" y="6116604"/>
            <a:ext cx="1312171" cy="303982"/>
          </a:xfrm>
          <a:prstGeom prst="rect">
            <a:avLst/>
          </a:prstGeom>
          <a:noFill/>
        </p:spPr>
        <p:txBody>
          <a:bodyPr wrap="square" lIns="0" tIns="0" rIns="0" bIns="0" rtlCol="0">
            <a:noAutofit/>
          </a:bodyPr>
          <a:lstStyle/>
          <a:p>
            <a:pPr algn="ctr">
              <a:lnSpc>
                <a:spcPct val="90000"/>
              </a:lnSpc>
              <a:spcBef>
                <a:spcPts val="600"/>
              </a:spcBef>
              <a:spcAft>
                <a:spcPts val="600"/>
              </a:spcAft>
            </a:pPr>
            <a:r>
              <a:rPr lang="en-US">
                <a:highlight>
                  <a:srgbClr val="FFFFFF"/>
                </a:highlight>
              </a:rPr>
              <a:t>Bruno </a:t>
            </a:r>
            <a:r>
              <a:rPr lang="en-US" err="1">
                <a:highlight>
                  <a:srgbClr val="FFFFFF"/>
                </a:highlight>
              </a:rPr>
              <a:t>Cimoli</a:t>
            </a:r>
            <a:endParaRPr lang="en-US">
              <a:highlight>
                <a:srgbClr val="FFFFFF"/>
              </a:highlight>
            </a:endParaRPr>
          </a:p>
        </p:txBody>
      </p:sp>
      <p:sp>
        <p:nvSpPr>
          <p:cNvPr id="26" name="TextBox 25">
            <a:extLst>
              <a:ext uri="{FF2B5EF4-FFF2-40B4-BE49-F238E27FC236}">
                <a16:creationId xmlns:a16="http://schemas.microsoft.com/office/drawing/2014/main" id="{45DDFC16-46B7-A00E-D47C-4F8E806FACDB}"/>
              </a:ext>
            </a:extLst>
          </p:cNvPr>
          <p:cNvSpPr txBox="1"/>
          <p:nvPr/>
        </p:nvSpPr>
        <p:spPr>
          <a:xfrm>
            <a:off x="5694880" y="6098477"/>
            <a:ext cx="1312171" cy="303982"/>
          </a:xfrm>
          <a:prstGeom prst="rect">
            <a:avLst/>
          </a:prstGeom>
          <a:noFill/>
        </p:spPr>
        <p:txBody>
          <a:bodyPr wrap="square" lIns="0" tIns="0" rIns="0" bIns="0" rtlCol="0">
            <a:noAutofit/>
          </a:bodyPr>
          <a:lstStyle/>
          <a:p>
            <a:pPr algn="ctr">
              <a:lnSpc>
                <a:spcPct val="90000"/>
              </a:lnSpc>
              <a:spcBef>
                <a:spcPts val="600"/>
              </a:spcBef>
              <a:spcAft>
                <a:spcPts val="600"/>
              </a:spcAft>
            </a:pPr>
            <a:r>
              <a:rPr lang="en-US">
                <a:highlight>
                  <a:srgbClr val="FFFFFF"/>
                </a:highlight>
              </a:rPr>
              <a:t>Fiona Weber</a:t>
            </a:r>
          </a:p>
        </p:txBody>
      </p:sp>
      <p:pic>
        <p:nvPicPr>
          <p:cNvPr id="27" name="Picture 26" descr="A white silhouette of a person&#10;&#10;AI-generated content may be incorrect.">
            <a:extLst>
              <a:ext uri="{FF2B5EF4-FFF2-40B4-BE49-F238E27FC236}">
                <a16:creationId xmlns:a16="http://schemas.microsoft.com/office/drawing/2014/main" id="{FEA88713-0AF9-F453-9AEE-C257E8AD2FFA}"/>
              </a:ext>
            </a:extLst>
          </p:cNvPr>
          <p:cNvPicPr>
            <a:picLocks noChangeAspect="1"/>
          </p:cNvPicPr>
          <p:nvPr/>
        </p:nvPicPr>
        <p:blipFill>
          <a:blip r:embed="rId3"/>
          <a:stretch>
            <a:fillRect/>
          </a:stretch>
        </p:blipFill>
        <p:spPr>
          <a:xfrm>
            <a:off x="760015" y="4412731"/>
            <a:ext cx="1230473" cy="1539849"/>
          </a:xfrm>
          <a:prstGeom prst="rect">
            <a:avLst/>
          </a:prstGeom>
        </p:spPr>
      </p:pic>
      <p:pic>
        <p:nvPicPr>
          <p:cNvPr id="30" name="Picture 10" descr="Soumya Das (PhD) - Postdoctoral Researcher - Eindhoven University ...">
            <a:extLst>
              <a:ext uri="{FF2B5EF4-FFF2-40B4-BE49-F238E27FC236}">
                <a16:creationId xmlns:a16="http://schemas.microsoft.com/office/drawing/2014/main" id="{34698800-9C66-D323-46C5-554E2C53C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17" y="2162417"/>
            <a:ext cx="1523873" cy="152387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42CEAB5-61A9-3211-43D6-3CDE1EEB6B10}"/>
              </a:ext>
            </a:extLst>
          </p:cNvPr>
          <p:cNvSpPr txBox="1"/>
          <p:nvPr/>
        </p:nvSpPr>
        <p:spPr>
          <a:xfrm>
            <a:off x="719167" y="3811908"/>
            <a:ext cx="1312171" cy="303982"/>
          </a:xfrm>
          <a:prstGeom prst="rect">
            <a:avLst/>
          </a:prstGeom>
          <a:noFill/>
        </p:spPr>
        <p:txBody>
          <a:bodyPr wrap="square" lIns="0" tIns="0" rIns="0" bIns="0" rtlCol="0">
            <a:noAutofit/>
          </a:bodyPr>
          <a:lstStyle/>
          <a:p>
            <a:pPr algn="ctr">
              <a:lnSpc>
                <a:spcPct val="90000"/>
              </a:lnSpc>
              <a:spcBef>
                <a:spcPts val="600"/>
              </a:spcBef>
              <a:spcAft>
                <a:spcPts val="600"/>
              </a:spcAft>
            </a:pPr>
            <a:r>
              <a:rPr lang="en-US">
                <a:highlight>
                  <a:srgbClr val="FFFFFF"/>
                </a:highlight>
              </a:rPr>
              <a:t>Soumya Das</a:t>
            </a:r>
          </a:p>
        </p:txBody>
      </p:sp>
      <p:sp>
        <p:nvSpPr>
          <p:cNvPr id="32" name="Titel 8">
            <a:extLst>
              <a:ext uri="{FF2B5EF4-FFF2-40B4-BE49-F238E27FC236}">
                <a16:creationId xmlns:a16="http://schemas.microsoft.com/office/drawing/2014/main" id="{D7E546AC-15F4-41FD-E2E9-7D01C027085C}"/>
              </a:ext>
            </a:extLst>
          </p:cNvPr>
          <p:cNvSpPr>
            <a:spLocks noGrp="1"/>
          </p:cNvSpPr>
          <p:nvPr>
            <p:ph type="title"/>
          </p:nvPr>
        </p:nvSpPr>
        <p:spPr>
          <a:xfrm>
            <a:off x="588131" y="266447"/>
            <a:ext cx="2597832" cy="800825"/>
          </a:xfrm>
        </p:spPr>
        <p:txBody>
          <a:bodyPr>
            <a:normAutofit/>
          </a:bodyPr>
          <a:lstStyle/>
          <a:p>
            <a:r>
              <a:rPr lang="en-GB"/>
              <a:t>Team</a:t>
            </a:r>
          </a:p>
        </p:txBody>
      </p:sp>
      <p:sp>
        <p:nvSpPr>
          <p:cNvPr id="33" name="TextBox 32">
            <a:extLst>
              <a:ext uri="{FF2B5EF4-FFF2-40B4-BE49-F238E27FC236}">
                <a16:creationId xmlns:a16="http://schemas.microsoft.com/office/drawing/2014/main" id="{9D131A23-93D9-E665-D459-DAD7A20B3274}"/>
              </a:ext>
            </a:extLst>
          </p:cNvPr>
          <p:cNvSpPr txBox="1"/>
          <p:nvPr/>
        </p:nvSpPr>
        <p:spPr>
          <a:xfrm>
            <a:off x="2465855" y="6074106"/>
            <a:ext cx="1312171" cy="303982"/>
          </a:xfrm>
          <a:prstGeom prst="rect">
            <a:avLst/>
          </a:prstGeom>
          <a:noFill/>
        </p:spPr>
        <p:txBody>
          <a:bodyPr wrap="square" lIns="0" tIns="0" rIns="0" bIns="0" rtlCol="0" anchor="t">
            <a:noAutofit/>
          </a:bodyPr>
          <a:lstStyle/>
          <a:p>
            <a:pPr algn="ctr">
              <a:lnSpc>
                <a:spcPct val="90000"/>
              </a:lnSpc>
              <a:spcBef>
                <a:spcPts val="600"/>
              </a:spcBef>
              <a:spcAft>
                <a:spcPts val="600"/>
              </a:spcAft>
            </a:pPr>
            <a:r>
              <a:rPr lang="en-US">
                <a:highlight>
                  <a:srgbClr val="FFFFFF"/>
                </a:highlight>
              </a:rPr>
              <a:t>Kathrin Hövelmanns</a:t>
            </a:r>
          </a:p>
        </p:txBody>
      </p:sp>
      <p:sp>
        <p:nvSpPr>
          <p:cNvPr id="34" name="TextBox 33">
            <a:extLst>
              <a:ext uri="{FF2B5EF4-FFF2-40B4-BE49-F238E27FC236}">
                <a16:creationId xmlns:a16="http://schemas.microsoft.com/office/drawing/2014/main" id="{AC4130A5-8957-9529-0450-911715E8918C}"/>
              </a:ext>
            </a:extLst>
          </p:cNvPr>
          <p:cNvSpPr txBox="1"/>
          <p:nvPr/>
        </p:nvSpPr>
        <p:spPr>
          <a:xfrm>
            <a:off x="2465855" y="3767960"/>
            <a:ext cx="1312171" cy="303982"/>
          </a:xfrm>
          <a:prstGeom prst="rect">
            <a:avLst/>
          </a:prstGeom>
          <a:noFill/>
        </p:spPr>
        <p:txBody>
          <a:bodyPr wrap="square" lIns="0" tIns="0" rIns="0" bIns="0" rtlCol="0">
            <a:noAutofit/>
          </a:bodyPr>
          <a:lstStyle/>
          <a:p>
            <a:pPr algn="ctr">
              <a:lnSpc>
                <a:spcPct val="90000"/>
              </a:lnSpc>
              <a:spcBef>
                <a:spcPts val="600"/>
              </a:spcBef>
              <a:spcAft>
                <a:spcPts val="600"/>
              </a:spcAft>
            </a:pPr>
            <a:r>
              <a:rPr lang="en-US">
                <a:highlight>
                  <a:srgbClr val="FFFFFF"/>
                </a:highlight>
              </a:rPr>
              <a:t>Sebastian Verschoor</a:t>
            </a:r>
          </a:p>
        </p:txBody>
      </p:sp>
      <p:sp>
        <p:nvSpPr>
          <p:cNvPr id="35" name="TextBox 34">
            <a:extLst>
              <a:ext uri="{FF2B5EF4-FFF2-40B4-BE49-F238E27FC236}">
                <a16:creationId xmlns:a16="http://schemas.microsoft.com/office/drawing/2014/main" id="{30A68632-84CD-1D98-2E79-678E69734275}"/>
              </a:ext>
            </a:extLst>
          </p:cNvPr>
          <p:cNvSpPr txBox="1"/>
          <p:nvPr/>
        </p:nvSpPr>
        <p:spPr>
          <a:xfrm>
            <a:off x="7001792" y="6076381"/>
            <a:ext cx="1312171" cy="303982"/>
          </a:xfrm>
          <a:prstGeom prst="rect">
            <a:avLst/>
          </a:prstGeom>
          <a:noFill/>
        </p:spPr>
        <p:txBody>
          <a:bodyPr wrap="square" lIns="0" tIns="0" rIns="0" bIns="0" rtlCol="0">
            <a:noAutofit/>
          </a:bodyPr>
          <a:lstStyle/>
          <a:p>
            <a:pPr algn="ctr">
              <a:lnSpc>
                <a:spcPct val="90000"/>
              </a:lnSpc>
              <a:spcBef>
                <a:spcPts val="600"/>
              </a:spcBef>
              <a:spcAft>
                <a:spcPts val="600"/>
              </a:spcAft>
            </a:pPr>
            <a:r>
              <a:rPr lang="en-GB">
                <a:highlight>
                  <a:srgbClr val="FFFFFF"/>
                </a:highlight>
              </a:rPr>
              <a:t>Boris Škorić</a:t>
            </a:r>
            <a:endParaRPr lang="en-US">
              <a:highlight>
                <a:srgbClr val="FFFFFF"/>
              </a:highlight>
            </a:endParaRPr>
          </a:p>
        </p:txBody>
      </p:sp>
      <p:sp>
        <p:nvSpPr>
          <p:cNvPr id="36" name="TextBox 35">
            <a:extLst>
              <a:ext uri="{FF2B5EF4-FFF2-40B4-BE49-F238E27FC236}">
                <a16:creationId xmlns:a16="http://schemas.microsoft.com/office/drawing/2014/main" id="{9065B3E7-C09F-06D9-212A-FECD67CD60C8}"/>
              </a:ext>
            </a:extLst>
          </p:cNvPr>
          <p:cNvSpPr txBox="1"/>
          <p:nvPr/>
        </p:nvSpPr>
        <p:spPr>
          <a:xfrm>
            <a:off x="9402076" y="5939630"/>
            <a:ext cx="1312171" cy="303982"/>
          </a:xfrm>
          <a:prstGeom prst="rect">
            <a:avLst/>
          </a:prstGeom>
          <a:noFill/>
        </p:spPr>
        <p:txBody>
          <a:bodyPr wrap="square" lIns="0" tIns="0" rIns="0" bIns="0" rtlCol="0">
            <a:noAutofit/>
          </a:bodyPr>
          <a:lstStyle/>
          <a:p>
            <a:pPr algn="ctr">
              <a:lnSpc>
                <a:spcPct val="90000"/>
              </a:lnSpc>
              <a:spcBef>
                <a:spcPts val="600"/>
              </a:spcBef>
              <a:spcAft>
                <a:spcPts val="600"/>
              </a:spcAft>
            </a:pPr>
            <a:r>
              <a:rPr lang="en-GB">
                <a:highlight>
                  <a:srgbClr val="FFFFFF"/>
                </a:highlight>
              </a:rPr>
              <a:t>Simon Rommel</a:t>
            </a:r>
            <a:endParaRPr lang="en-US">
              <a:highlight>
                <a:srgbClr val="FFFFFF"/>
              </a:highlight>
            </a:endParaRPr>
          </a:p>
        </p:txBody>
      </p:sp>
      <p:sp>
        <p:nvSpPr>
          <p:cNvPr id="37" name="TextBox 36">
            <a:extLst>
              <a:ext uri="{FF2B5EF4-FFF2-40B4-BE49-F238E27FC236}">
                <a16:creationId xmlns:a16="http://schemas.microsoft.com/office/drawing/2014/main" id="{A26030AF-C251-D2D8-3C79-C9B99F41774E}"/>
              </a:ext>
            </a:extLst>
          </p:cNvPr>
          <p:cNvSpPr txBox="1"/>
          <p:nvPr/>
        </p:nvSpPr>
        <p:spPr>
          <a:xfrm>
            <a:off x="10708988" y="5925527"/>
            <a:ext cx="1312171" cy="303982"/>
          </a:xfrm>
          <a:prstGeom prst="rect">
            <a:avLst/>
          </a:prstGeom>
          <a:noFill/>
        </p:spPr>
        <p:txBody>
          <a:bodyPr wrap="square" lIns="0" tIns="0" rIns="0" bIns="0" rtlCol="0">
            <a:noAutofit/>
          </a:bodyPr>
          <a:lstStyle/>
          <a:p>
            <a:r>
              <a:rPr lang="en-GB">
                <a:highlight>
                  <a:srgbClr val="FFFFFF"/>
                </a:highlight>
              </a:rPr>
              <a:t>Idelfonso Tafur Monroy</a:t>
            </a:r>
          </a:p>
        </p:txBody>
      </p:sp>
      <p:sp>
        <p:nvSpPr>
          <p:cNvPr id="2" name="Slide Number Placeholder 1">
            <a:extLst>
              <a:ext uri="{FF2B5EF4-FFF2-40B4-BE49-F238E27FC236}">
                <a16:creationId xmlns:a16="http://schemas.microsoft.com/office/drawing/2014/main" id="{09F121CE-F41B-9DF2-7655-067E447C36C6}"/>
              </a:ext>
            </a:extLst>
          </p:cNvPr>
          <p:cNvSpPr>
            <a:spLocks noGrp="1"/>
          </p:cNvSpPr>
          <p:nvPr>
            <p:ph type="sldNum" sz="quarter" idx="12"/>
          </p:nvPr>
        </p:nvSpPr>
        <p:spPr/>
        <p:txBody>
          <a:bodyPr/>
          <a:lstStyle/>
          <a:p>
            <a:fld id="{5BB3ADA4-89F1-460D-B2C7-F0412672FE97}" type="slidenum">
              <a:rPr lang="LID4096" smtClean="0"/>
              <a:t>2</a:t>
            </a:fld>
            <a:endParaRPr lang="en-US"/>
          </a:p>
        </p:txBody>
      </p:sp>
    </p:spTree>
    <p:extLst>
      <p:ext uri="{BB962C8B-B14F-4D97-AF65-F5344CB8AC3E}">
        <p14:creationId xmlns:p14="http://schemas.microsoft.com/office/powerpoint/2010/main" val="1404290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44D99-6CE1-2BB1-331F-7439E2A22A9E}"/>
              </a:ext>
            </a:extLst>
          </p:cNvPr>
          <p:cNvSpPr>
            <a:spLocks noGrp="1"/>
          </p:cNvSpPr>
          <p:nvPr>
            <p:ph type="title"/>
          </p:nvPr>
        </p:nvSpPr>
        <p:spPr>
          <a:xfrm>
            <a:off x="686834" y="1153572"/>
            <a:ext cx="3200400" cy="4461163"/>
          </a:xfrm>
        </p:spPr>
        <p:txBody>
          <a:bodyPr>
            <a:normAutofit/>
          </a:bodyPr>
          <a:lstStyle/>
          <a:p>
            <a:r>
              <a:rPr lang="en-US">
                <a:solidFill>
                  <a:srgbClr val="FFFFFF"/>
                </a:solidFill>
              </a:rPr>
              <a:t>A system is as secure as its weakest link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E11B0C-9E89-073B-EFB1-24129C6B20ED}"/>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t>QKD key (statistical security) + OTP (perfect security)</a:t>
            </a:r>
          </a:p>
          <a:p>
            <a:pPr marL="457200" lvl="1" indent="0">
              <a:buNone/>
            </a:pPr>
            <a:r>
              <a:rPr lang="en-US">
                <a:ea typeface="+mn-lt"/>
                <a:cs typeface="+mn-lt"/>
              </a:rPr>
              <a:t>⇒ statistical secure encryption</a:t>
            </a:r>
            <a:endParaRPr lang="en-US"/>
          </a:p>
          <a:p>
            <a:r>
              <a:rPr lang="en-US"/>
              <a:t>QKD key (statistical security) + AES (PQC security)</a:t>
            </a:r>
          </a:p>
          <a:p>
            <a:pPr marL="457200" lvl="1" indent="0">
              <a:buNone/>
            </a:pPr>
            <a:r>
              <a:rPr lang="en-US"/>
              <a:t>⇒ post-quantum secure encryption</a:t>
            </a:r>
          </a:p>
          <a:p>
            <a:pPr lvl="1">
              <a:buFont typeface="Calibri" panose="020B0604020202020204" pitchFamily="34" charset="0"/>
              <a:buChar char="-"/>
            </a:pPr>
            <a:endParaRPr lang="en-US"/>
          </a:p>
          <a:p>
            <a:pPr marL="457200" indent="-457200"/>
            <a:r>
              <a:rPr lang="en-US"/>
              <a:t>QKD key + AES</a:t>
            </a:r>
          </a:p>
          <a:p>
            <a:pPr marL="914400" lvl="1" indent="-457200">
              <a:buFont typeface="Calibri" panose="020B0604020202020204" pitchFamily="34" charset="0"/>
              <a:buChar char="-"/>
            </a:pPr>
            <a:r>
              <a:rPr lang="en-US"/>
              <a:t>breaks if either QKD or AES breaks</a:t>
            </a:r>
          </a:p>
          <a:p>
            <a:pPr marL="457200" indent="-457200"/>
            <a:r>
              <a:rPr lang="en-US"/>
              <a:t>AES ratchet + AES</a:t>
            </a:r>
          </a:p>
          <a:p>
            <a:pPr marL="914400" lvl="1" indent="-457200">
              <a:buFont typeface="Calibri" panose="020B0604020202020204" pitchFamily="34" charset="0"/>
              <a:buChar char="-"/>
            </a:pPr>
            <a:r>
              <a:rPr lang="en-US"/>
              <a:t>breaks if AES breaks</a:t>
            </a:r>
          </a:p>
        </p:txBody>
      </p:sp>
      <p:sp>
        <p:nvSpPr>
          <p:cNvPr id="4" name="Slide Number Placeholder 3">
            <a:extLst>
              <a:ext uri="{FF2B5EF4-FFF2-40B4-BE49-F238E27FC236}">
                <a16:creationId xmlns:a16="http://schemas.microsoft.com/office/drawing/2014/main" id="{B0B59A24-693C-C654-CB7B-A6AFF9031D02}"/>
              </a:ext>
            </a:extLst>
          </p:cNvPr>
          <p:cNvSpPr>
            <a:spLocks noGrp="1"/>
          </p:cNvSpPr>
          <p:nvPr>
            <p:ph type="sldNum" sz="quarter" idx="12"/>
          </p:nvPr>
        </p:nvSpPr>
        <p:spPr/>
        <p:txBody>
          <a:bodyPr/>
          <a:lstStyle/>
          <a:p>
            <a:fld id="{5BB3ADA4-89F1-460D-B2C7-F0412672FE97}" type="slidenum">
              <a:rPr lang="LID4096" smtClean="0"/>
              <a:t>20</a:t>
            </a:fld>
            <a:endParaRPr lang="en-US"/>
          </a:p>
        </p:txBody>
      </p:sp>
    </p:spTree>
    <p:extLst>
      <p:ext uri="{BB962C8B-B14F-4D97-AF65-F5344CB8AC3E}">
        <p14:creationId xmlns:p14="http://schemas.microsoft.com/office/powerpoint/2010/main" val="3293601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F58C5-E338-2824-BC20-6CF565BD85CD}"/>
              </a:ext>
            </a:extLst>
          </p:cNvPr>
          <p:cNvSpPr>
            <a:spLocks noGrp="1"/>
          </p:cNvSpPr>
          <p:nvPr>
            <p:ph type="title"/>
          </p:nvPr>
        </p:nvSpPr>
        <p:spPr>
          <a:xfrm>
            <a:off x="279400" y="201395"/>
            <a:ext cx="2985712" cy="930333"/>
          </a:xfrm>
        </p:spPr>
        <p:txBody>
          <a:bodyPr vert="horz" lIns="91440" tIns="45720" rIns="91440" bIns="45720" rtlCol="0" anchor="b">
            <a:normAutofit/>
          </a:bodyPr>
          <a:lstStyle/>
          <a:p>
            <a:r>
              <a:rPr lang="en-US" sz="4800"/>
              <a:t>Protocols</a:t>
            </a:r>
            <a:endParaRPr lang="en-US" sz="4800" kern="1200">
              <a:solidFill>
                <a:schemeClr val="tx1"/>
              </a:solidFill>
              <a:latin typeface="+mj-lt"/>
              <a:ea typeface="+mj-ea"/>
              <a:cs typeface="+mj-cs"/>
            </a:endParaRPr>
          </a:p>
        </p:txBody>
      </p:sp>
      <p:pic>
        <p:nvPicPr>
          <p:cNvPr id="9" name="Picture 8" descr="A diagram of a computer security system&#10;&#10;AI-generated content may be incorrect.">
            <a:extLst>
              <a:ext uri="{FF2B5EF4-FFF2-40B4-BE49-F238E27FC236}">
                <a16:creationId xmlns:a16="http://schemas.microsoft.com/office/drawing/2014/main" id="{30CC787B-FDFF-E372-9A97-E4D60CAF3E2C}"/>
              </a:ext>
            </a:extLst>
          </p:cNvPr>
          <p:cNvPicPr>
            <a:picLocks noChangeAspect="1"/>
          </p:cNvPicPr>
          <p:nvPr/>
        </p:nvPicPr>
        <p:blipFill>
          <a:blip r:embed="rId3"/>
          <a:stretch>
            <a:fillRect/>
          </a:stretch>
        </p:blipFill>
        <p:spPr>
          <a:xfrm>
            <a:off x="533400" y="3314700"/>
            <a:ext cx="3352666" cy="3437233"/>
          </a:xfrm>
          <a:prstGeom prst="rect">
            <a:avLst/>
          </a:prstGeom>
          <a:ln>
            <a:noFill/>
          </a:ln>
        </p:spPr>
      </p:pic>
      <p:pic>
        <p:nvPicPr>
          <p:cNvPr id="10" name="Picture 9" descr="A diagram of a key system&#10;&#10;AI-generated content may be incorrect.">
            <a:extLst>
              <a:ext uri="{FF2B5EF4-FFF2-40B4-BE49-F238E27FC236}">
                <a16:creationId xmlns:a16="http://schemas.microsoft.com/office/drawing/2014/main" id="{AF80B2A4-7C20-0D3C-A9E1-5B6D8925C7A1}"/>
              </a:ext>
            </a:extLst>
          </p:cNvPr>
          <p:cNvPicPr>
            <a:picLocks noChangeAspect="1"/>
          </p:cNvPicPr>
          <p:nvPr/>
        </p:nvPicPr>
        <p:blipFill>
          <a:blip r:embed="rId4"/>
          <a:stretch>
            <a:fillRect/>
          </a:stretch>
        </p:blipFill>
        <p:spPr>
          <a:xfrm>
            <a:off x="4419600" y="3441700"/>
            <a:ext cx="3352666" cy="3278562"/>
          </a:xfrm>
          <a:prstGeom prst="rect">
            <a:avLst/>
          </a:prstGeom>
          <a:ln>
            <a:noFill/>
          </a:ln>
        </p:spPr>
      </p:pic>
      <p:pic>
        <p:nvPicPr>
          <p:cNvPr id="11" name="Picture 10" descr="A diagram of a key and key chain&#10;&#10;AI-generated content may be incorrect.">
            <a:extLst>
              <a:ext uri="{FF2B5EF4-FFF2-40B4-BE49-F238E27FC236}">
                <a16:creationId xmlns:a16="http://schemas.microsoft.com/office/drawing/2014/main" id="{59CDC874-44BF-409A-A345-894BB98CB17B}"/>
              </a:ext>
            </a:extLst>
          </p:cNvPr>
          <p:cNvPicPr>
            <a:picLocks noChangeAspect="1"/>
          </p:cNvPicPr>
          <p:nvPr/>
        </p:nvPicPr>
        <p:blipFill>
          <a:blip r:embed="rId5"/>
          <a:stretch>
            <a:fillRect/>
          </a:stretch>
        </p:blipFill>
        <p:spPr>
          <a:xfrm>
            <a:off x="8359462" y="3382135"/>
            <a:ext cx="3352666" cy="3369558"/>
          </a:xfrm>
          <a:prstGeom prst="rect">
            <a:avLst/>
          </a:prstGeom>
          <a:ln>
            <a:noFill/>
          </a:ln>
        </p:spPr>
      </p:pic>
      <p:pic>
        <p:nvPicPr>
          <p:cNvPr id="8" name="Picture 7" descr="A diagram of a computer software&#10;&#10;AI-generated content may be incorrect.">
            <a:extLst>
              <a:ext uri="{FF2B5EF4-FFF2-40B4-BE49-F238E27FC236}">
                <a16:creationId xmlns:a16="http://schemas.microsoft.com/office/drawing/2014/main" id="{2F2200A7-3F27-1199-2F66-647D1B93B759}"/>
              </a:ext>
            </a:extLst>
          </p:cNvPr>
          <p:cNvPicPr>
            <a:picLocks noChangeAspect="1"/>
          </p:cNvPicPr>
          <p:nvPr/>
        </p:nvPicPr>
        <p:blipFill>
          <a:blip r:embed="rId6"/>
          <a:stretch>
            <a:fillRect/>
          </a:stretch>
        </p:blipFill>
        <p:spPr>
          <a:xfrm>
            <a:off x="8310494" y="11649"/>
            <a:ext cx="3352666" cy="3249710"/>
          </a:xfrm>
          <a:prstGeom prst="rect">
            <a:avLst/>
          </a:prstGeom>
          <a:ln>
            <a:noFill/>
          </a:ln>
        </p:spPr>
      </p:pic>
      <p:pic>
        <p:nvPicPr>
          <p:cNvPr id="7" name="Picture 6" descr="A diagram of a key system&#10;&#10;AI-generated content may be incorrect.">
            <a:extLst>
              <a:ext uri="{FF2B5EF4-FFF2-40B4-BE49-F238E27FC236}">
                <a16:creationId xmlns:a16="http://schemas.microsoft.com/office/drawing/2014/main" id="{454ACBAE-2E9C-CED6-7CAE-DFDC350151D4}"/>
              </a:ext>
            </a:extLst>
          </p:cNvPr>
          <p:cNvPicPr>
            <a:picLocks noChangeAspect="1"/>
          </p:cNvPicPr>
          <p:nvPr/>
        </p:nvPicPr>
        <p:blipFill>
          <a:blip r:embed="rId7"/>
          <a:stretch>
            <a:fillRect/>
          </a:stretch>
        </p:blipFill>
        <p:spPr>
          <a:xfrm>
            <a:off x="4424766" y="587710"/>
            <a:ext cx="3352666" cy="2630988"/>
          </a:xfrm>
          <a:prstGeom prst="rect">
            <a:avLst/>
          </a:prstGeom>
          <a:ln>
            <a:noFill/>
          </a:ln>
        </p:spPr>
      </p:pic>
      <p:pic>
        <p:nvPicPr>
          <p:cNvPr id="3" name="Picture 2" descr="A diagram of a computer hardware system&#10;&#10;AI-generated content may be incorrect.">
            <a:extLst>
              <a:ext uri="{FF2B5EF4-FFF2-40B4-BE49-F238E27FC236}">
                <a16:creationId xmlns:a16="http://schemas.microsoft.com/office/drawing/2014/main" id="{224ADF6E-9DA6-9E64-94E7-C2900EB6E3C5}"/>
              </a:ext>
            </a:extLst>
          </p:cNvPr>
          <p:cNvPicPr>
            <a:picLocks noChangeAspect="1"/>
          </p:cNvPicPr>
          <p:nvPr/>
        </p:nvPicPr>
        <p:blipFill>
          <a:blip r:embed="rId8"/>
          <a:stretch>
            <a:fillRect/>
          </a:stretch>
        </p:blipFill>
        <p:spPr>
          <a:xfrm>
            <a:off x="501854" y="1422641"/>
            <a:ext cx="3352666" cy="1862826"/>
          </a:xfrm>
          <a:prstGeom prst="rect">
            <a:avLst/>
          </a:prstGeom>
          <a:ln>
            <a:noFill/>
          </a:ln>
        </p:spPr>
      </p:pic>
      <p:cxnSp>
        <p:nvCxnSpPr>
          <p:cNvPr id="15" name="Straight Arrow Connector 14">
            <a:extLst>
              <a:ext uri="{FF2B5EF4-FFF2-40B4-BE49-F238E27FC236}">
                <a16:creationId xmlns:a16="http://schemas.microsoft.com/office/drawing/2014/main" id="{5641A1BD-EDA2-2A3F-E98A-064D992542BA}"/>
              </a:ext>
            </a:extLst>
          </p:cNvPr>
          <p:cNvCxnSpPr/>
          <p:nvPr/>
        </p:nvCxnSpPr>
        <p:spPr>
          <a:xfrm>
            <a:off x="50443" y="3303968"/>
            <a:ext cx="11629621" cy="21464"/>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CFAFCD76-E0C4-D417-FBEF-2D480FDDA0EC}"/>
              </a:ext>
            </a:extLst>
          </p:cNvPr>
          <p:cNvCxnSpPr>
            <a:cxnSpLocks/>
          </p:cNvCxnSpPr>
          <p:nvPr/>
        </p:nvCxnSpPr>
        <p:spPr>
          <a:xfrm flipH="1" flipV="1">
            <a:off x="8031230" y="191753"/>
            <a:ext cx="25757" cy="636430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D3678F5B-885D-7F1A-A7FB-127051B41577}"/>
              </a:ext>
            </a:extLst>
          </p:cNvPr>
          <p:cNvCxnSpPr>
            <a:cxnSpLocks/>
          </p:cNvCxnSpPr>
          <p:nvPr/>
        </p:nvCxnSpPr>
        <p:spPr>
          <a:xfrm flipV="1">
            <a:off x="4010874" y="299167"/>
            <a:ext cx="6441" cy="6160393"/>
          </a:xfrm>
          <a:prstGeom prst="straightConnector1">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7F3BBB3A-3227-7B06-EA2C-B14EF505B377}"/>
              </a:ext>
            </a:extLst>
          </p:cNvPr>
          <p:cNvSpPr txBox="1"/>
          <p:nvPr/>
        </p:nvSpPr>
        <p:spPr>
          <a:xfrm>
            <a:off x="53662" y="295140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3.1</a:t>
            </a:r>
          </a:p>
        </p:txBody>
      </p:sp>
      <p:sp>
        <p:nvSpPr>
          <p:cNvPr id="22" name="TextBox 21">
            <a:extLst>
              <a:ext uri="{FF2B5EF4-FFF2-40B4-BE49-F238E27FC236}">
                <a16:creationId xmlns:a16="http://schemas.microsoft.com/office/drawing/2014/main" id="{8590E180-70A1-5D20-279B-E5CF2BAAB8C9}"/>
              </a:ext>
            </a:extLst>
          </p:cNvPr>
          <p:cNvSpPr txBox="1"/>
          <p:nvPr/>
        </p:nvSpPr>
        <p:spPr>
          <a:xfrm>
            <a:off x="4013916" y="295140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3.2</a:t>
            </a:r>
          </a:p>
        </p:txBody>
      </p:sp>
      <p:sp>
        <p:nvSpPr>
          <p:cNvPr id="23" name="TextBox 22">
            <a:extLst>
              <a:ext uri="{FF2B5EF4-FFF2-40B4-BE49-F238E27FC236}">
                <a16:creationId xmlns:a16="http://schemas.microsoft.com/office/drawing/2014/main" id="{36A44841-A99E-AD5A-CA86-E932FC4BB930}"/>
              </a:ext>
            </a:extLst>
          </p:cNvPr>
          <p:cNvSpPr txBox="1"/>
          <p:nvPr/>
        </p:nvSpPr>
        <p:spPr>
          <a:xfrm>
            <a:off x="8049296" y="295140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3.3</a:t>
            </a:r>
          </a:p>
        </p:txBody>
      </p:sp>
      <p:sp>
        <p:nvSpPr>
          <p:cNvPr id="24" name="TextBox 23">
            <a:extLst>
              <a:ext uri="{FF2B5EF4-FFF2-40B4-BE49-F238E27FC236}">
                <a16:creationId xmlns:a16="http://schemas.microsoft.com/office/drawing/2014/main" id="{9C912824-CE30-B361-2F60-D536F19E9CCE}"/>
              </a:ext>
            </a:extLst>
          </p:cNvPr>
          <p:cNvSpPr txBox="1"/>
          <p:nvPr/>
        </p:nvSpPr>
        <p:spPr>
          <a:xfrm>
            <a:off x="85859" y="635357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3.4</a:t>
            </a:r>
          </a:p>
        </p:txBody>
      </p:sp>
      <p:sp>
        <p:nvSpPr>
          <p:cNvPr id="25" name="TextBox 24">
            <a:extLst>
              <a:ext uri="{FF2B5EF4-FFF2-40B4-BE49-F238E27FC236}">
                <a16:creationId xmlns:a16="http://schemas.microsoft.com/office/drawing/2014/main" id="{B3C7DCA6-1DD1-5DC6-8606-BB9C56797350}"/>
              </a:ext>
            </a:extLst>
          </p:cNvPr>
          <p:cNvSpPr txBox="1"/>
          <p:nvPr/>
        </p:nvSpPr>
        <p:spPr>
          <a:xfrm>
            <a:off x="4013915" y="635357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3.5</a:t>
            </a:r>
          </a:p>
        </p:txBody>
      </p:sp>
      <p:sp>
        <p:nvSpPr>
          <p:cNvPr id="26" name="TextBox 25">
            <a:extLst>
              <a:ext uri="{FF2B5EF4-FFF2-40B4-BE49-F238E27FC236}">
                <a16:creationId xmlns:a16="http://schemas.microsoft.com/office/drawing/2014/main" id="{FCFC451C-322E-6674-FFD9-1A96CEF5D0D8}"/>
              </a:ext>
            </a:extLst>
          </p:cNvPr>
          <p:cNvSpPr txBox="1"/>
          <p:nvPr/>
        </p:nvSpPr>
        <p:spPr>
          <a:xfrm>
            <a:off x="8049295" y="635357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3.6</a:t>
            </a:r>
          </a:p>
        </p:txBody>
      </p:sp>
      <p:sp>
        <p:nvSpPr>
          <p:cNvPr id="4" name="Slide Number Placeholder 3">
            <a:extLst>
              <a:ext uri="{FF2B5EF4-FFF2-40B4-BE49-F238E27FC236}">
                <a16:creationId xmlns:a16="http://schemas.microsoft.com/office/drawing/2014/main" id="{5DE49F02-1439-FF63-4D9A-12D609AB724F}"/>
              </a:ext>
            </a:extLst>
          </p:cNvPr>
          <p:cNvSpPr>
            <a:spLocks noGrp="1"/>
          </p:cNvSpPr>
          <p:nvPr>
            <p:ph type="sldNum" sz="quarter" idx="12"/>
          </p:nvPr>
        </p:nvSpPr>
        <p:spPr>
          <a:xfrm>
            <a:off x="9347616" y="6356350"/>
            <a:ext cx="2743200" cy="365125"/>
          </a:xfrm>
        </p:spPr>
        <p:txBody>
          <a:bodyPr/>
          <a:lstStyle/>
          <a:p>
            <a:fld id="{5BB3ADA4-89F1-460D-B2C7-F0412672FE97}" type="slidenum">
              <a:rPr lang="LID4096" smtClean="0"/>
              <a:t>21</a:t>
            </a:fld>
            <a:endParaRPr lang="en-US"/>
          </a:p>
        </p:txBody>
      </p:sp>
    </p:spTree>
    <p:extLst>
      <p:ext uri="{BB962C8B-B14F-4D97-AF65-F5344CB8AC3E}">
        <p14:creationId xmlns:p14="http://schemas.microsoft.com/office/powerpoint/2010/main" val="3390211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72F3-8ED9-6904-6FDD-84135F457BB9}"/>
              </a:ext>
            </a:extLst>
          </p:cNvPr>
          <p:cNvSpPr>
            <a:spLocks noGrp="1"/>
          </p:cNvSpPr>
          <p:nvPr>
            <p:ph type="title"/>
          </p:nvPr>
        </p:nvSpPr>
        <p:spPr/>
        <p:txBody>
          <a:bodyPr/>
          <a:lstStyle/>
          <a:p>
            <a:r>
              <a:rPr lang="en-US"/>
              <a:t>Communication protocols</a:t>
            </a:r>
          </a:p>
        </p:txBody>
      </p:sp>
      <p:graphicFrame>
        <p:nvGraphicFramePr>
          <p:cNvPr id="4" name="Content Placeholder 3">
            <a:extLst>
              <a:ext uri="{FF2B5EF4-FFF2-40B4-BE49-F238E27FC236}">
                <a16:creationId xmlns:a16="http://schemas.microsoft.com/office/drawing/2014/main" id="{0659A1A0-DCB8-A0F0-3DB8-E21E93BBE388}"/>
              </a:ext>
            </a:extLst>
          </p:cNvPr>
          <p:cNvGraphicFramePr>
            <a:graphicFrameLocks noGrp="1"/>
          </p:cNvGraphicFramePr>
          <p:nvPr>
            <p:ph idx="1"/>
            <p:extLst>
              <p:ext uri="{D42A27DB-BD31-4B8C-83A1-F6EECF244321}">
                <p14:modId xmlns:p14="http://schemas.microsoft.com/office/powerpoint/2010/main" val="231197892"/>
              </p:ext>
            </p:extLst>
          </p:nvPr>
        </p:nvGraphicFramePr>
        <p:xfrm>
          <a:off x="838200" y="1825625"/>
          <a:ext cx="10515576" cy="4267200"/>
        </p:xfrm>
        <a:graphic>
          <a:graphicData uri="http://schemas.openxmlformats.org/drawingml/2006/table">
            <a:tbl>
              <a:tblPr firstRow="1" bandRow="1">
                <a:tableStyleId>{21E4AEA4-8DFA-4A89-87EB-49C32662AFE0}</a:tableStyleId>
              </a:tblPr>
              <a:tblGrid>
                <a:gridCol w="515154">
                  <a:extLst>
                    <a:ext uri="{9D8B030D-6E8A-4147-A177-3AD203B41FA5}">
                      <a16:colId xmlns:a16="http://schemas.microsoft.com/office/drawing/2014/main" val="2645063718"/>
                    </a:ext>
                  </a:extLst>
                </a:gridCol>
                <a:gridCol w="1829873">
                  <a:extLst>
                    <a:ext uri="{9D8B030D-6E8A-4147-A177-3AD203B41FA5}">
                      <a16:colId xmlns:a16="http://schemas.microsoft.com/office/drawing/2014/main" val="150433186"/>
                    </a:ext>
                  </a:extLst>
                </a:gridCol>
                <a:gridCol w="1829873">
                  <a:extLst>
                    <a:ext uri="{9D8B030D-6E8A-4147-A177-3AD203B41FA5}">
                      <a16:colId xmlns:a16="http://schemas.microsoft.com/office/drawing/2014/main" val="292060408"/>
                    </a:ext>
                  </a:extLst>
                </a:gridCol>
                <a:gridCol w="1585169">
                  <a:extLst>
                    <a:ext uri="{9D8B030D-6E8A-4147-A177-3AD203B41FA5}">
                      <a16:colId xmlns:a16="http://schemas.microsoft.com/office/drawing/2014/main" val="1435652476"/>
                    </a:ext>
                  </a:extLst>
                </a:gridCol>
                <a:gridCol w="1585169">
                  <a:extLst>
                    <a:ext uri="{9D8B030D-6E8A-4147-A177-3AD203B41FA5}">
                      <a16:colId xmlns:a16="http://schemas.microsoft.com/office/drawing/2014/main" val="4181877882"/>
                    </a:ext>
                  </a:extLst>
                </a:gridCol>
                <a:gridCol w="1585169">
                  <a:extLst>
                    <a:ext uri="{9D8B030D-6E8A-4147-A177-3AD203B41FA5}">
                      <a16:colId xmlns:a16="http://schemas.microsoft.com/office/drawing/2014/main" val="4215812374"/>
                    </a:ext>
                  </a:extLst>
                </a:gridCol>
                <a:gridCol w="1585169">
                  <a:extLst>
                    <a:ext uri="{9D8B030D-6E8A-4147-A177-3AD203B41FA5}">
                      <a16:colId xmlns:a16="http://schemas.microsoft.com/office/drawing/2014/main" val="1298732657"/>
                    </a:ext>
                  </a:extLst>
                </a:gridCol>
              </a:tblGrid>
              <a:tr h="370840">
                <a:tc>
                  <a:txBody>
                    <a:bodyPr/>
                    <a:lstStyle/>
                    <a:p>
                      <a:pPr lvl="0">
                        <a:buNone/>
                      </a:pPr>
                      <a:endParaRPr lang="en-US"/>
                    </a:p>
                  </a:txBody>
                  <a:tcPr/>
                </a:tc>
                <a:tc>
                  <a:txBody>
                    <a:bodyPr/>
                    <a:lstStyle/>
                    <a:p>
                      <a:r>
                        <a:rPr lang="en-US"/>
                        <a:t>Key Establishment</a:t>
                      </a:r>
                    </a:p>
                  </a:txBody>
                  <a:tcPr/>
                </a:tc>
                <a:tc>
                  <a:txBody>
                    <a:bodyPr/>
                    <a:lstStyle/>
                    <a:p>
                      <a:r>
                        <a:rPr lang="en-US"/>
                        <a:t>Data encryption</a:t>
                      </a:r>
                    </a:p>
                  </a:txBody>
                  <a:tcPr/>
                </a:tc>
                <a:tc>
                  <a:txBody>
                    <a:bodyPr/>
                    <a:lstStyle/>
                    <a:p>
                      <a:r>
                        <a:rPr lang="en-US"/>
                        <a:t>Information Theoretic Security</a:t>
                      </a:r>
                    </a:p>
                  </a:txBody>
                  <a:tcPr/>
                </a:tc>
                <a:tc>
                  <a:txBody>
                    <a:bodyPr/>
                    <a:lstStyle/>
                    <a:p>
                      <a:r>
                        <a:rPr lang="en-US"/>
                        <a:t>Everlasting Secrecy</a:t>
                      </a:r>
                    </a:p>
                  </a:txBody>
                  <a:tcPr/>
                </a:tc>
                <a:tc>
                  <a:txBody>
                    <a:bodyPr/>
                    <a:lstStyle/>
                    <a:p>
                      <a:r>
                        <a:rPr lang="en-US"/>
                        <a:t>Forward Secrecy</a:t>
                      </a:r>
                    </a:p>
                  </a:txBody>
                  <a:tcPr/>
                </a:tc>
                <a:tc>
                  <a:txBody>
                    <a:bodyPr/>
                    <a:lstStyle/>
                    <a:p>
                      <a:r>
                        <a:rPr lang="en-US"/>
                        <a:t>Post-Compromise Security</a:t>
                      </a:r>
                    </a:p>
                  </a:txBody>
                  <a:tcPr/>
                </a:tc>
                <a:extLst>
                  <a:ext uri="{0D108BD9-81ED-4DB2-BD59-A6C34878D82A}">
                    <a16:rowId xmlns:a16="http://schemas.microsoft.com/office/drawing/2014/main" val="735433917"/>
                  </a:ext>
                </a:extLst>
              </a:tr>
              <a:tr h="370840">
                <a:tc>
                  <a:txBody>
                    <a:bodyPr/>
                    <a:lstStyle/>
                    <a:p>
                      <a:pPr lvl="0">
                        <a:buNone/>
                      </a:pPr>
                      <a:r>
                        <a:rPr lang="en-US"/>
                        <a:t>3.1</a:t>
                      </a:r>
                    </a:p>
                  </a:txBody>
                  <a:tcPr/>
                </a:tc>
                <a:tc>
                  <a:txBody>
                    <a:bodyPr/>
                    <a:lstStyle/>
                    <a:p>
                      <a:pPr lvl="0">
                        <a:buNone/>
                      </a:pPr>
                      <a:r>
                        <a:rPr lang="en-US"/>
                        <a:t>Pre-Shared Key</a:t>
                      </a:r>
                    </a:p>
                  </a:txBody>
                  <a:tcPr/>
                </a:tc>
                <a:tc>
                  <a:txBody>
                    <a:bodyPr/>
                    <a:lstStyle/>
                    <a:p>
                      <a:r>
                        <a:rPr lang="en-US"/>
                        <a:t>OTP + ITS-MAC</a:t>
                      </a:r>
                    </a:p>
                  </a:txBody>
                  <a:tcPr/>
                </a:tc>
                <a:tc>
                  <a:txBody>
                    <a:bodyPr/>
                    <a:lstStyle/>
                    <a:p>
                      <a:pPr lvl="0" algn="ctr">
                        <a:buNone/>
                      </a:pPr>
                      <a:r>
                        <a:rPr lang="en-US" sz="2000" u="none" strike="noStrike" noProof="0">
                          <a:solidFill>
                            <a:srgbClr val="109121"/>
                          </a:solidFill>
                        </a:rPr>
                        <a:t>✓</a:t>
                      </a:r>
                      <a:endParaRPr lang="en-US" sz="2000"/>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C00000"/>
                          </a:solidFill>
                        </a:rPr>
                        <a:t>x</a:t>
                      </a:r>
                      <a:endParaRPr lang="en-US" sz="2000"/>
                    </a:p>
                  </a:txBody>
                  <a:tcPr/>
                </a:tc>
                <a:extLst>
                  <a:ext uri="{0D108BD9-81ED-4DB2-BD59-A6C34878D82A}">
                    <a16:rowId xmlns:a16="http://schemas.microsoft.com/office/drawing/2014/main" val="379379470"/>
                  </a:ext>
                </a:extLst>
              </a:tr>
              <a:tr h="370840">
                <a:tc>
                  <a:txBody>
                    <a:bodyPr/>
                    <a:lstStyle/>
                    <a:p>
                      <a:pPr lvl="0">
                        <a:buNone/>
                      </a:pPr>
                      <a:r>
                        <a:rPr lang="en-US"/>
                        <a:t>3.2</a:t>
                      </a:r>
                    </a:p>
                  </a:txBody>
                  <a:tcPr/>
                </a:tc>
                <a:tc>
                  <a:txBody>
                    <a:bodyPr/>
                    <a:lstStyle/>
                    <a:p>
                      <a:r>
                        <a:rPr lang="en-US"/>
                        <a:t>Pre-Shared Key + Ratchet</a:t>
                      </a:r>
                    </a:p>
                  </a:txBody>
                  <a:tcPr/>
                </a:tc>
                <a:tc>
                  <a:txBody>
                    <a:bodyPr/>
                    <a:lstStyle/>
                    <a:p>
                      <a:r>
                        <a:rPr lang="en-US"/>
                        <a:t>AES-GCM</a:t>
                      </a:r>
                    </a:p>
                  </a:txBody>
                  <a:tcPr/>
                </a:tc>
                <a:tc>
                  <a:txBody>
                    <a:bodyPr/>
                    <a:lstStyle/>
                    <a:p>
                      <a:pPr lvl="0" algn="ctr">
                        <a:buNone/>
                      </a:pPr>
                      <a:r>
                        <a:rPr lang="en-US" sz="2000" u="none" strike="noStrike" noProof="0">
                          <a:solidFill>
                            <a:srgbClr val="C00000"/>
                          </a:solidFill>
                        </a:rPr>
                        <a:t>x</a:t>
                      </a:r>
                      <a:endParaRPr lang="en-US"/>
                    </a:p>
                  </a:txBody>
                  <a:tcPr/>
                </a:tc>
                <a:tc>
                  <a:txBody>
                    <a:bodyPr/>
                    <a:lstStyle/>
                    <a:p>
                      <a:pPr lvl="0" algn="ctr">
                        <a:buNone/>
                      </a:pPr>
                      <a:r>
                        <a:rPr lang="en-US" sz="2000" u="none" strike="noStrike" noProof="0">
                          <a:solidFill>
                            <a:srgbClr val="C00000"/>
                          </a:solidFill>
                        </a:rPr>
                        <a:t>x</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C00000"/>
                          </a:solidFill>
                        </a:rPr>
                        <a:t>x</a:t>
                      </a:r>
                      <a:endParaRPr lang="en-US"/>
                    </a:p>
                  </a:txBody>
                  <a:tcPr/>
                </a:tc>
                <a:extLst>
                  <a:ext uri="{0D108BD9-81ED-4DB2-BD59-A6C34878D82A}">
                    <a16:rowId xmlns:a16="http://schemas.microsoft.com/office/drawing/2014/main" val="1352104504"/>
                  </a:ext>
                </a:extLst>
              </a:tr>
              <a:tr h="370840">
                <a:tc>
                  <a:txBody>
                    <a:bodyPr/>
                    <a:lstStyle/>
                    <a:p>
                      <a:pPr lvl="0">
                        <a:buNone/>
                      </a:pPr>
                      <a:r>
                        <a:rPr lang="en-US"/>
                        <a:t>3.3</a:t>
                      </a:r>
                    </a:p>
                  </a:txBody>
                  <a:tcPr/>
                </a:tc>
                <a:tc>
                  <a:txBody>
                    <a:bodyPr/>
                    <a:lstStyle/>
                    <a:p>
                      <a:r>
                        <a:rPr lang="en-US"/>
                        <a:t>QKD (with ITS-MACs)</a:t>
                      </a:r>
                    </a:p>
                  </a:txBody>
                  <a:tcPr/>
                </a:tc>
                <a:tc>
                  <a:txBody>
                    <a:bodyPr/>
                    <a:lstStyle/>
                    <a:p>
                      <a:r>
                        <a:rPr lang="en-US"/>
                        <a:t>OTP + ITS-MAC</a:t>
                      </a:r>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extLst>
                  <a:ext uri="{0D108BD9-81ED-4DB2-BD59-A6C34878D82A}">
                    <a16:rowId xmlns:a16="http://schemas.microsoft.com/office/drawing/2014/main" val="138296944"/>
                  </a:ext>
                </a:extLst>
              </a:tr>
              <a:tr h="370840">
                <a:tc>
                  <a:txBody>
                    <a:bodyPr/>
                    <a:lstStyle/>
                    <a:p>
                      <a:pPr lvl="0">
                        <a:buNone/>
                      </a:pPr>
                      <a:r>
                        <a:rPr lang="en-US"/>
                        <a:t>3.4</a:t>
                      </a:r>
                    </a:p>
                  </a:txBody>
                  <a:tcPr/>
                </a:tc>
                <a:tc>
                  <a:txBody>
                    <a:bodyPr/>
                    <a:lstStyle/>
                    <a:p>
                      <a:r>
                        <a:rPr lang="en-US"/>
                        <a:t>QKD (with Signatures)</a:t>
                      </a:r>
                    </a:p>
                  </a:txBody>
                  <a:tcPr/>
                </a:tc>
                <a:tc>
                  <a:txBody>
                    <a:bodyPr/>
                    <a:lstStyle/>
                    <a:p>
                      <a:r>
                        <a:rPr lang="en-US"/>
                        <a:t>OTP + ITS-MAC</a:t>
                      </a:r>
                    </a:p>
                  </a:txBody>
                  <a:tcPr/>
                </a:tc>
                <a:tc>
                  <a:txBody>
                    <a:bodyPr/>
                    <a:lstStyle/>
                    <a:p>
                      <a:pPr lvl="0" algn="ctr">
                        <a:buNone/>
                      </a:pPr>
                      <a:r>
                        <a:rPr lang="en-US" sz="2000" u="none" strike="noStrike" noProof="0">
                          <a:solidFill>
                            <a:srgbClr val="C00000"/>
                          </a:solidFill>
                        </a:rPr>
                        <a:t>x</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extLst>
                  <a:ext uri="{0D108BD9-81ED-4DB2-BD59-A6C34878D82A}">
                    <a16:rowId xmlns:a16="http://schemas.microsoft.com/office/drawing/2014/main" val="1039968882"/>
                  </a:ext>
                </a:extLst>
              </a:tr>
              <a:tr h="370840">
                <a:tc>
                  <a:txBody>
                    <a:bodyPr/>
                    <a:lstStyle/>
                    <a:p>
                      <a:pPr lvl="0">
                        <a:buNone/>
                      </a:pPr>
                      <a:r>
                        <a:rPr lang="en-US"/>
                        <a:t>3.5</a:t>
                      </a:r>
                    </a:p>
                  </a:txBody>
                  <a:tcPr/>
                </a:tc>
                <a:tc>
                  <a:txBody>
                    <a:bodyPr/>
                    <a:lstStyle/>
                    <a:p>
                      <a:r>
                        <a:rPr lang="en-US"/>
                        <a:t>QKD</a:t>
                      </a:r>
                    </a:p>
                  </a:txBody>
                  <a:tcPr/>
                </a:tc>
                <a:tc>
                  <a:txBody>
                    <a:bodyPr/>
                    <a:lstStyle/>
                    <a:p>
                      <a:r>
                        <a:rPr lang="en-US"/>
                        <a:t>AES-GCM</a:t>
                      </a:r>
                    </a:p>
                  </a:txBody>
                  <a:tcPr/>
                </a:tc>
                <a:tc>
                  <a:txBody>
                    <a:bodyPr/>
                    <a:lstStyle/>
                    <a:p>
                      <a:pPr lvl="0" algn="ctr">
                        <a:buNone/>
                      </a:pPr>
                      <a:r>
                        <a:rPr lang="en-US" sz="2000" u="none" strike="noStrike" noProof="0">
                          <a:solidFill>
                            <a:srgbClr val="C00000"/>
                          </a:solidFill>
                        </a:rPr>
                        <a:t>x</a:t>
                      </a:r>
                      <a:endParaRPr lang="en-US"/>
                    </a:p>
                  </a:txBody>
                  <a:tcPr/>
                </a:tc>
                <a:tc>
                  <a:txBody>
                    <a:bodyPr/>
                    <a:lstStyle/>
                    <a:p>
                      <a:pPr lvl="0" algn="ctr">
                        <a:buNone/>
                      </a:pPr>
                      <a:r>
                        <a:rPr lang="en-US" sz="2000" u="none" strike="noStrike" noProof="0">
                          <a:solidFill>
                            <a:srgbClr val="C00000"/>
                          </a:solidFill>
                        </a:rPr>
                        <a:t>x</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extLst>
                  <a:ext uri="{0D108BD9-81ED-4DB2-BD59-A6C34878D82A}">
                    <a16:rowId xmlns:a16="http://schemas.microsoft.com/office/drawing/2014/main" val="2743855395"/>
                  </a:ext>
                </a:extLst>
              </a:tr>
              <a:tr h="370840">
                <a:tc>
                  <a:txBody>
                    <a:bodyPr/>
                    <a:lstStyle/>
                    <a:p>
                      <a:pPr lvl="0">
                        <a:buNone/>
                      </a:pPr>
                      <a:r>
                        <a:rPr lang="en-US"/>
                        <a:t>3.6</a:t>
                      </a:r>
                    </a:p>
                  </a:txBody>
                  <a:tcPr/>
                </a:tc>
                <a:tc>
                  <a:txBody>
                    <a:bodyPr/>
                    <a:lstStyle/>
                    <a:p>
                      <a:r>
                        <a:rPr lang="en-US"/>
                        <a:t>Post-quantum AKE</a:t>
                      </a:r>
                    </a:p>
                  </a:txBody>
                  <a:tcPr/>
                </a:tc>
                <a:tc>
                  <a:txBody>
                    <a:bodyPr/>
                    <a:lstStyle/>
                    <a:p>
                      <a:r>
                        <a:rPr lang="en-US"/>
                        <a:t>AES-GCM</a:t>
                      </a:r>
                    </a:p>
                  </a:txBody>
                  <a:tcPr/>
                </a:tc>
                <a:tc>
                  <a:txBody>
                    <a:bodyPr/>
                    <a:lstStyle/>
                    <a:p>
                      <a:pPr lvl="0" algn="ctr">
                        <a:buNone/>
                      </a:pPr>
                      <a:r>
                        <a:rPr lang="en-US" sz="2000" u="none" strike="noStrike" noProof="0">
                          <a:solidFill>
                            <a:srgbClr val="C00000"/>
                          </a:solidFill>
                        </a:rPr>
                        <a:t>x</a:t>
                      </a:r>
                      <a:endParaRPr lang="en-US"/>
                    </a:p>
                  </a:txBody>
                  <a:tcPr/>
                </a:tc>
                <a:tc>
                  <a:txBody>
                    <a:bodyPr/>
                    <a:lstStyle/>
                    <a:p>
                      <a:pPr lvl="0" algn="ctr">
                        <a:buNone/>
                      </a:pPr>
                      <a:r>
                        <a:rPr lang="en-US" sz="2000" u="none" strike="noStrike" noProof="0">
                          <a:solidFill>
                            <a:srgbClr val="C00000"/>
                          </a:solidFill>
                        </a:rPr>
                        <a:t>x</a:t>
                      </a:r>
                      <a:endParaRPr lang="en-US"/>
                    </a:p>
                  </a:txBody>
                  <a:tcPr/>
                </a:tc>
                <a:tc>
                  <a:txBody>
                    <a:bodyPr/>
                    <a:lstStyle/>
                    <a:p>
                      <a:pPr lvl="0" algn="ctr">
                        <a:buNone/>
                      </a:pPr>
                      <a:r>
                        <a:rPr lang="en-US" sz="2000" u="none" strike="noStrike" noProof="0">
                          <a:solidFill>
                            <a:srgbClr val="109121"/>
                          </a:solidFill>
                        </a:rPr>
                        <a:t>✓</a:t>
                      </a:r>
                      <a:endParaRPr lang="en-US"/>
                    </a:p>
                  </a:txBody>
                  <a:tcPr/>
                </a:tc>
                <a:tc>
                  <a:txBody>
                    <a:bodyPr/>
                    <a:lstStyle/>
                    <a:p>
                      <a:pPr lvl="0" algn="ctr">
                        <a:buNone/>
                      </a:pPr>
                      <a:r>
                        <a:rPr lang="en-US" sz="2000" u="none" strike="noStrike" noProof="0">
                          <a:solidFill>
                            <a:srgbClr val="109121"/>
                          </a:solidFill>
                        </a:rPr>
                        <a:t>✓</a:t>
                      </a:r>
                      <a:endParaRPr lang="en-US"/>
                    </a:p>
                  </a:txBody>
                  <a:tcPr/>
                </a:tc>
                <a:extLst>
                  <a:ext uri="{0D108BD9-81ED-4DB2-BD59-A6C34878D82A}">
                    <a16:rowId xmlns:a16="http://schemas.microsoft.com/office/drawing/2014/main" val="3174441526"/>
                  </a:ext>
                </a:extLst>
              </a:tr>
            </a:tbl>
          </a:graphicData>
        </a:graphic>
      </p:graphicFrame>
      <p:sp>
        <p:nvSpPr>
          <p:cNvPr id="3" name="Slide Number Placeholder 2">
            <a:extLst>
              <a:ext uri="{FF2B5EF4-FFF2-40B4-BE49-F238E27FC236}">
                <a16:creationId xmlns:a16="http://schemas.microsoft.com/office/drawing/2014/main" id="{A48EBD67-37A4-4865-F3FA-1E43EC68D980}"/>
              </a:ext>
            </a:extLst>
          </p:cNvPr>
          <p:cNvSpPr>
            <a:spLocks noGrp="1"/>
          </p:cNvSpPr>
          <p:nvPr>
            <p:ph type="sldNum" sz="quarter" idx="12"/>
          </p:nvPr>
        </p:nvSpPr>
        <p:spPr/>
        <p:txBody>
          <a:bodyPr/>
          <a:lstStyle/>
          <a:p>
            <a:fld id="{5BB3ADA4-89F1-460D-B2C7-F0412672FE97}" type="slidenum">
              <a:rPr lang="LID4096" smtClean="0"/>
              <a:t>22</a:t>
            </a:fld>
            <a:endParaRPr lang="en-US"/>
          </a:p>
        </p:txBody>
      </p:sp>
    </p:spTree>
    <p:extLst>
      <p:ext uri="{BB962C8B-B14F-4D97-AF65-F5344CB8AC3E}">
        <p14:creationId xmlns:p14="http://schemas.microsoft.com/office/powerpoint/2010/main" val="4027480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DF55F-C766-CB55-CA70-629B09D65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17D23-25C5-16F1-F0D1-57903A25E37D}"/>
              </a:ext>
            </a:extLst>
          </p:cNvPr>
          <p:cNvSpPr>
            <a:spLocks noGrp="1"/>
          </p:cNvSpPr>
          <p:nvPr>
            <p:ph type="title"/>
          </p:nvPr>
        </p:nvSpPr>
        <p:spPr/>
        <p:txBody>
          <a:bodyPr/>
          <a:lstStyle/>
          <a:p>
            <a:r>
              <a:rPr lang="en-US"/>
              <a:t>Analysis Method</a:t>
            </a:r>
            <a:endParaRPr lang="LID4096"/>
          </a:p>
        </p:txBody>
      </p:sp>
      <p:sp>
        <p:nvSpPr>
          <p:cNvPr id="7" name="TextBox 6">
            <a:extLst>
              <a:ext uri="{FF2B5EF4-FFF2-40B4-BE49-F238E27FC236}">
                <a16:creationId xmlns:a16="http://schemas.microsoft.com/office/drawing/2014/main" id="{A921C2FD-3603-8C54-6FA3-EC51BCE10DB6}"/>
              </a:ext>
            </a:extLst>
          </p:cNvPr>
          <p:cNvSpPr txBox="1"/>
          <p:nvPr/>
        </p:nvSpPr>
        <p:spPr>
          <a:xfrm>
            <a:off x="1078029" y="1690689"/>
            <a:ext cx="3109923" cy="646331"/>
          </a:xfrm>
          <a:prstGeom prst="rect">
            <a:avLst/>
          </a:prstGeom>
          <a:noFill/>
        </p:spPr>
        <p:txBody>
          <a:bodyPr wrap="square" rtlCol="0">
            <a:spAutoFit/>
          </a:bodyPr>
          <a:lstStyle/>
          <a:p>
            <a:r>
              <a:rPr lang="en-US" b="1"/>
              <a:t>QKD key usage</a:t>
            </a:r>
          </a:p>
          <a:p>
            <a:endParaRPr lang="LID4096" b="1"/>
          </a:p>
        </p:txBody>
      </p:sp>
      <p:sp>
        <p:nvSpPr>
          <p:cNvPr id="8" name="TextBox 7">
            <a:extLst>
              <a:ext uri="{FF2B5EF4-FFF2-40B4-BE49-F238E27FC236}">
                <a16:creationId xmlns:a16="http://schemas.microsoft.com/office/drawing/2014/main" id="{CA7FC72A-B734-CA04-7DD1-5E74E2EFA061}"/>
              </a:ext>
            </a:extLst>
          </p:cNvPr>
          <p:cNvSpPr txBox="1"/>
          <p:nvPr/>
        </p:nvSpPr>
        <p:spPr>
          <a:xfrm>
            <a:off x="545592" y="2337020"/>
            <a:ext cx="4319016" cy="3970318"/>
          </a:xfrm>
          <a:prstGeom prst="rect">
            <a:avLst/>
          </a:prstGeom>
          <a:noFill/>
        </p:spPr>
        <p:txBody>
          <a:bodyPr wrap="square" rtlCol="0">
            <a:spAutoFit/>
          </a:bodyPr>
          <a:lstStyle/>
          <a:p>
            <a:pPr marL="285750" indent="-285750">
              <a:buFont typeface="Arial" panose="020B0604020202020204" pitchFamily="34" charset="0"/>
              <a:buChar char="•"/>
            </a:pPr>
            <a:r>
              <a:rPr lang="en-GB"/>
              <a:t>Which data is encrypted?</a:t>
            </a:r>
            <a:br>
              <a:rPr lang="en-GB"/>
            </a:br>
            <a:endParaRPr lang="en-GB"/>
          </a:p>
          <a:p>
            <a:pPr marL="285750" indent="-285750">
              <a:buFont typeface="Arial" panose="020B0604020202020204" pitchFamily="34" charset="0"/>
              <a:buChar char="•"/>
            </a:pPr>
            <a:r>
              <a:rPr lang="en-US"/>
              <a:t>What is the key used for?</a:t>
            </a:r>
            <a:br>
              <a:rPr lang="en-US"/>
            </a:br>
            <a:endParaRPr lang="en-US"/>
          </a:p>
          <a:p>
            <a:pPr marL="285750" indent="-285750">
              <a:buFont typeface="Arial" panose="020B0604020202020204" pitchFamily="34" charset="0"/>
              <a:buChar char="•"/>
            </a:pPr>
            <a:r>
              <a:rPr lang="en-US"/>
              <a:t>What kind of data will the key protect?</a:t>
            </a:r>
            <a:br>
              <a:rPr lang="en-US"/>
            </a:br>
            <a:endParaRPr lang="en-US"/>
          </a:p>
          <a:p>
            <a:pPr marL="285750" indent="-285750">
              <a:buFont typeface="Arial" panose="020B0604020202020204" pitchFamily="34" charset="0"/>
              <a:buChar char="•"/>
            </a:pPr>
            <a:r>
              <a:rPr lang="en-US"/>
              <a:t>By which protocol is the key used?</a:t>
            </a:r>
            <a:br>
              <a:rPr lang="en-US"/>
            </a:br>
            <a:endParaRPr lang="en-US"/>
          </a:p>
          <a:p>
            <a:pPr marL="285750" indent="-285750">
              <a:buFont typeface="Arial" panose="020B0604020202020204" pitchFamily="34" charset="0"/>
              <a:buChar char="•"/>
            </a:pPr>
            <a:r>
              <a:rPr lang="en-US"/>
              <a:t>Does it involve any additional cryptography?</a:t>
            </a:r>
            <a:br>
              <a:rPr lang="en-US"/>
            </a:br>
            <a:endParaRPr lang="en-US"/>
          </a:p>
          <a:p>
            <a:pPr marL="285750" indent="-285750">
              <a:buFont typeface="Arial" panose="020B0604020202020204" pitchFamily="34" charset="0"/>
              <a:buChar char="•"/>
            </a:pPr>
            <a:r>
              <a:rPr lang="en-US"/>
              <a:t>How long does the data need to be protected?</a:t>
            </a:r>
            <a:endParaRPr lang="en-GB"/>
          </a:p>
          <a:p>
            <a:pPr marL="285750" indent="-285750">
              <a:buFont typeface="Arial" panose="020B0604020202020204" pitchFamily="34" charset="0"/>
              <a:buChar char="•"/>
            </a:pPr>
            <a:endParaRPr lang="LID4096"/>
          </a:p>
        </p:txBody>
      </p:sp>
      <p:sp>
        <p:nvSpPr>
          <p:cNvPr id="9" name="TextBox 8">
            <a:extLst>
              <a:ext uri="{FF2B5EF4-FFF2-40B4-BE49-F238E27FC236}">
                <a16:creationId xmlns:a16="http://schemas.microsoft.com/office/drawing/2014/main" id="{60E336FB-8163-974C-F7E9-8BE830BD446E}"/>
              </a:ext>
            </a:extLst>
          </p:cNvPr>
          <p:cNvSpPr txBox="1"/>
          <p:nvPr/>
        </p:nvSpPr>
        <p:spPr>
          <a:xfrm>
            <a:off x="5348277" y="1644522"/>
            <a:ext cx="3109923" cy="369332"/>
          </a:xfrm>
          <a:prstGeom prst="rect">
            <a:avLst/>
          </a:prstGeom>
          <a:noFill/>
        </p:spPr>
        <p:txBody>
          <a:bodyPr wrap="square" rtlCol="0">
            <a:spAutoFit/>
          </a:bodyPr>
          <a:lstStyle/>
          <a:p>
            <a:r>
              <a:rPr lang="en-US" b="1"/>
              <a:t>Network topology</a:t>
            </a:r>
            <a:endParaRPr lang="LID4096" b="1"/>
          </a:p>
        </p:txBody>
      </p:sp>
      <p:sp>
        <p:nvSpPr>
          <p:cNvPr id="10" name="TextBox 9">
            <a:extLst>
              <a:ext uri="{FF2B5EF4-FFF2-40B4-BE49-F238E27FC236}">
                <a16:creationId xmlns:a16="http://schemas.microsoft.com/office/drawing/2014/main" id="{51361FA5-DD8D-32B8-8EFE-B9B71F6A1BC7}"/>
              </a:ext>
            </a:extLst>
          </p:cNvPr>
          <p:cNvSpPr txBox="1"/>
          <p:nvPr/>
        </p:nvSpPr>
        <p:spPr>
          <a:xfrm>
            <a:off x="5044440" y="2312892"/>
            <a:ext cx="3300984" cy="1477328"/>
          </a:xfrm>
          <a:prstGeom prst="rect">
            <a:avLst/>
          </a:prstGeom>
          <a:noFill/>
        </p:spPr>
        <p:txBody>
          <a:bodyPr wrap="square" lIns="91440" tIns="45720" rIns="91440" bIns="45720" rtlCol="0" anchor="t">
            <a:spAutoFit/>
          </a:bodyPr>
          <a:lstStyle/>
          <a:p>
            <a:pPr marL="285750" indent="-285750">
              <a:buFont typeface="Arial"/>
              <a:buChar char="•"/>
            </a:pPr>
            <a:r>
              <a:rPr lang="en-US"/>
              <a:t>What does the network topology  look like?</a:t>
            </a:r>
            <a:br>
              <a:rPr lang="en-US"/>
            </a:br>
            <a:endParaRPr lang="en-US"/>
          </a:p>
          <a:p>
            <a:pPr marL="285750" indent="-285750">
              <a:buFont typeface="Arial"/>
              <a:buChar char="•"/>
            </a:pPr>
            <a:r>
              <a:rPr lang="en-US"/>
              <a:t>What QKD protocols and devices are used?</a:t>
            </a:r>
            <a:endParaRPr lang="LID4096"/>
          </a:p>
        </p:txBody>
      </p:sp>
      <p:sp>
        <p:nvSpPr>
          <p:cNvPr id="11" name="TextBox 10">
            <a:extLst>
              <a:ext uri="{FF2B5EF4-FFF2-40B4-BE49-F238E27FC236}">
                <a16:creationId xmlns:a16="http://schemas.microsoft.com/office/drawing/2014/main" id="{E4E6A72F-1295-CB60-D1A9-F9D2276B3416}"/>
              </a:ext>
            </a:extLst>
          </p:cNvPr>
          <p:cNvSpPr txBox="1"/>
          <p:nvPr/>
        </p:nvSpPr>
        <p:spPr>
          <a:xfrm>
            <a:off x="8536485" y="1690688"/>
            <a:ext cx="3109923" cy="369332"/>
          </a:xfrm>
          <a:prstGeom prst="rect">
            <a:avLst/>
          </a:prstGeom>
          <a:noFill/>
        </p:spPr>
        <p:txBody>
          <a:bodyPr wrap="square" rtlCol="0">
            <a:spAutoFit/>
          </a:bodyPr>
          <a:lstStyle/>
          <a:p>
            <a:r>
              <a:rPr lang="en-GB" b="1"/>
              <a:t>Security guarantee</a:t>
            </a:r>
            <a:endParaRPr lang="LID4096" b="1"/>
          </a:p>
        </p:txBody>
      </p:sp>
      <p:sp>
        <p:nvSpPr>
          <p:cNvPr id="12" name="TextBox 11">
            <a:extLst>
              <a:ext uri="{FF2B5EF4-FFF2-40B4-BE49-F238E27FC236}">
                <a16:creationId xmlns:a16="http://schemas.microsoft.com/office/drawing/2014/main" id="{E68A7FEF-A60B-1991-4C6B-DEB7F9029415}"/>
              </a:ext>
            </a:extLst>
          </p:cNvPr>
          <p:cNvSpPr txBox="1"/>
          <p:nvPr/>
        </p:nvSpPr>
        <p:spPr>
          <a:xfrm>
            <a:off x="8345424" y="2282602"/>
            <a:ext cx="3300984" cy="1754326"/>
          </a:xfrm>
          <a:prstGeom prst="rect">
            <a:avLst/>
          </a:prstGeom>
          <a:noFill/>
        </p:spPr>
        <p:txBody>
          <a:bodyPr wrap="square" rtlCol="0">
            <a:spAutoFit/>
          </a:bodyPr>
          <a:lstStyle/>
          <a:p>
            <a:pPr marL="285750" indent="-285750">
              <a:buFont typeface="Arial" panose="020B0604020202020204" pitchFamily="34" charset="0"/>
              <a:buChar char="•"/>
            </a:pPr>
            <a:r>
              <a:rPr lang="en-US"/>
              <a:t>What security guarantees does the system provide?</a:t>
            </a:r>
            <a:br>
              <a:rPr lang="en-US"/>
            </a:br>
            <a:endParaRPr lang="en-US"/>
          </a:p>
          <a:p>
            <a:pPr marL="285750" indent="-285750">
              <a:buFont typeface="Arial" panose="020B0604020202020204" pitchFamily="34" charset="0"/>
              <a:buChar char="•"/>
            </a:pPr>
            <a:r>
              <a:rPr lang="en-GB"/>
              <a:t>Confidentiality</a:t>
            </a:r>
            <a:br>
              <a:rPr lang="en-GB"/>
            </a:br>
            <a:endParaRPr lang="en-GB"/>
          </a:p>
          <a:p>
            <a:pPr marL="285750" indent="-285750">
              <a:buFont typeface="Arial" panose="020B0604020202020204" pitchFamily="34" charset="0"/>
              <a:buChar char="•"/>
            </a:pPr>
            <a:r>
              <a:rPr lang="en-GB"/>
              <a:t>Authenticity</a:t>
            </a:r>
          </a:p>
        </p:txBody>
      </p:sp>
      <p:sp>
        <p:nvSpPr>
          <p:cNvPr id="3" name="Slide Number Placeholder 2">
            <a:extLst>
              <a:ext uri="{FF2B5EF4-FFF2-40B4-BE49-F238E27FC236}">
                <a16:creationId xmlns:a16="http://schemas.microsoft.com/office/drawing/2014/main" id="{D3F58F1B-43DD-75C9-8221-00F6B8ABB92D}"/>
              </a:ext>
            </a:extLst>
          </p:cNvPr>
          <p:cNvSpPr>
            <a:spLocks noGrp="1"/>
          </p:cNvSpPr>
          <p:nvPr>
            <p:ph type="sldNum" sz="quarter" idx="12"/>
          </p:nvPr>
        </p:nvSpPr>
        <p:spPr/>
        <p:txBody>
          <a:bodyPr/>
          <a:lstStyle/>
          <a:p>
            <a:fld id="{5BB3ADA4-89F1-460D-B2C7-F0412672FE97}" type="slidenum">
              <a:rPr lang="LID4096" smtClean="0"/>
              <a:t>23</a:t>
            </a:fld>
            <a:endParaRPr lang="en-US"/>
          </a:p>
        </p:txBody>
      </p:sp>
    </p:spTree>
    <p:extLst>
      <p:ext uri="{BB962C8B-B14F-4D97-AF65-F5344CB8AC3E}">
        <p14:creationId xmlns:p14="http://schemas.microsoft.com/office/powerpoint/2010/main" val="67546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6E328-DDBF-1777-CF3C-17745C11B010}"/>
              </a:ext>
            </a:extLst>
          </p:cNvPr>
          <p:cNvSpPr>
            <a:spLocks noGrp="1"/>
          </p:cNvSpPr>
          <p:nvPr>
            <p:ph type="title"/>
          </p:nvPr>
        </p:nvSpPr>
        <p:spPr>
          <a:xfrm>
            <a:off x="686834" y="1153572"/>
            <a:ext cx="3200400" cy="4461163"/>
          </a:xfrm>
        </p:spPr>
        <p:txBody>
          <a:bodyPr>
            <a:normAutofit/>
          </a:bodyPr>
          <a:lstStyle/>
          <a:p>
            <a:r>
              <a:rPr lang="en-GB" b="1">
                <a:solidFill>
                  <a:srgbClr val="FFFFFF"/>
                </a:solidFill>
              </a:rPr>
              <a:t>Use Case Summaries</a:t>
            </a:r>
            <a:endParaRPr lang="LID4096">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F53E08-986A-AFAE-7DBA-B70B57BBF056}"/>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2400" b="1">
                <a:solidFill>
                  <a:srgbClr val="00B0F0"/>
                </a:solidFill>
              </a:rPr>
              <a:t>Authenticity of election results (2007)</a:t>
            </a:r>
          </a:p>
          <a:p>
            <a:r>
              <a:rPr lang="en-US" sz="2400" b="1"/>
              <a:t>Backup for disaster recovery (2017)</a:t>
            </a:r>
          </a:p>
          <a:p>
            <a:r>
              <a:rPr lang="en-GB" sz="2400" b="1"/>
              <a:t>Financial data (2019)</a:t>
            </a:r>
          </a:p>
          <a:p>
            <a:r>
              <a:rPr lang="en-US" sz="2400" b="1">
                <a:solidFill>
                  <a:srgbClr val="00B0F0"/>
                </a:solidFill>
              </a:rPr>
              <a:t>Distributed information sharing and backups</a:t>
            </a:r>
          </a:p>
          <a:p>
            <a:r>
              <a:rPr lang="en-GB" sz="2400" b="1"/>
              <a:t>Connecting data </a:t>
            </a:r>
            <a:r>
              <a:rPr lang="en-GB" sz="2400" b="1" err="1"/>
              <a:t>centers</a:t>
            </a:r>
            <a:r>
              <a:rPr lang="en-GB" sz="2400" b="1"/>
              <a:t> (2020)</a:t>
            </a:r>
          </a:p>
          <a:p>
            <a:r>
              <a:rPr lang="en-GB" sz="2400" b="1">
                <a:solidFill>
                  <a:srgbClr val="00B0F0"/>
                </a:solidFill>
              </a:rPr>
              <a:t>Genome data (2020)</a:t>
            </a:r>
          </a:p>
          <a:p>
            <a:r>
              <a:rPr lang="en-US" sz="2400" b="1"/>
              <a:t>Metrics of an </a:t>
            </a:r>
            <a:r>
              <a:rPr lang="en-US" sz="2400" b="1" err="1"/>
              <a:t>overbraider</a:t>
            </a:r>
            <a:r>
              <a:rPr lang="en-US" sz="2400" b="1"/>
              <a:t> machine (2020)</a:t>
            </a:r>
          </a:p>
          <a:p>
            <a:r>
              <a:rPr lang="en-GB" sz="2400" b="1">
                <a:solidFill>
                  <a:srgbClr val="00B0F0"/>
                </a:solidFill>
              </a:rPr>
              <a:t>Self-driving cars (2021)</a:t>
            </a:r>
          </a:p>
          <a:p>
            <a:r>
              <a:rPr lang="en-GB" sz="2400" b="1">
                <a:solidFill>
                  <a:srgbClr val="00B0F0"/>
                </a:solidFill>
              </a:rPr>
              <a:t>Grid network (2022)</a:t>
            </a:r>
          </a:p>
          <a:p>
            <a:r>
              <a:rPr lang="en-US" sz="2400" b="1"/>
              <a:t>Authentication of smart grid communications (2022)</a:t>
            </a:r>
          </a:p>
          <a:p>
            <a:r>
              <a:rPr lang="en-GB" sz="2400" b="1"/>
              <a:t>Genome distance sharing (2022)</a:t>
            </a:r>
            <a:endParaRPr lang="LID4096" sz="2400"/>
          </a:p>
        </p:txBody>
      </p:sp>
      <p:sp>
        <p:nvSpPr>
          <p:cNvPr id="4" name="Slide Number Placeholder 3">
            <a:extLst>
              <a:ext uri="{FF2B5EF4-FFF2-40B4-BE49-F238E27FC236}">
                <a16:creationId xmlns:a16="http://schemas.microsoft.com/office/drawing/2014/main" id="{A7427785-1481-AB7B-AE05-D99CBA2ABBFC}"/>
              </a:ext>
            </a:extLst>
          </p:cNvPr>
          <p:cNvSpPr>
            <a:spLocks noGrp="1"/>
          </p:cNvSpPr>
          <p:nvPr>
            <p:ph type="sldNum" sz="quarter" idx="12"/>
          </p:nvPr>
        </p:nvSpPr>
        <p:spPr>
          <a:xfrm>
            <a:off x="9541564" y="6356350"/>
            <a:ext cx="1812235" cy="365125"/>
          </a:xfrm>
        </p:spPr>
        <p:txBody>
          <a:bodyPr>
            <a:normAutofit/>
          </a:bodyPr>
          <a:lstStyle/>
          <a:p>
            <a:pPr>
              <a:spcAft>
                <a:spcPts val="600"/>
              </a:spcAft>
            </a:pPr>
            <a:fld id="{5BB3ADA4-89F1-460D-B2C7-F0412672FE97}" type="slidenum">
              <a:rPr lang="LID4096" smtClean="0"/>
              <a:pPr>
                <a:spcAft>
                  <a:spcPts val="600"/>
                </a:spcAft>
              </a:pPr>
              <a:t>24</a:t>
            </a:fld>
            <a:endParaRPr lang="en-US"/>
          </a:p>
        </p:txBody>
      </p:sp>
    </p:spTree>
    <p:extLst>
      <p:ext uri="{BB962C8B-B14F-4D97-AF65-F5344CB8AC3E}">
        <p14:creationId xmlns:p14="http://schemas.microsoft.com/office/powerpoint/2010/main" val="1237463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6EEB-47E6-4142-396D-1087ADF72BAA}"/>
              </a:ext>
            </a:extLst>
          </p:cNvPr>
          <p:cNvSpPr>
            <a:spLocks noGrp="1"/>
          </p:cNvSpPr>
          <p:nvPr>
            <p:ph type="title"/>
          </p:nvPr>
        </p:nvSpPr>
        <p:spPr>
          <a:xfrm>
            <a:off x="307106" y="138011"/>
            <a:ext cx="10515600" cy="1325563"/>
          </a:xfrm>
        </p:spPr>
        <p:txBody>
          <a:bodyPr>
            <a:normAutofit/>
          </a:bodyPr>
          <a:lstStyle/>
          <a:p>
            <a:r>
              <a:rPr lang="en-GB" sz="4000"/>
              <a:t>Authenticity of election results</a:t>
            </a:r>
            <a:endParaRPr lang="LID4096" sz="4000"/>
          </a:p>
        </p:txBody>
      </p:sp>
      <p:pic>
        <p:nvPicPr>
          <p:cNvPr id="4" name="Content Placeholder 3">
            <a:extLst>
              <a:ext uri="{FF2B5EF4-FFF2-40B4-BE49-F238E27FC236}">
                <a16:creationId xmlns:a16="http://schemas.microsoft.com/office/drawing/2014/main" id="{C84F37B1-B05C-0EAB-A85A-0A1E54A321C8}"/>
              </a:ext>
            </a:extLst>
          </p:cNvPr>
          <p:cNvPicPr>
            <a:picLocks noGrp="1" noChangeAspect="1"/>
          </p:cNvPicPr>
          <p:nvPr>
            <p:ph idx="1"/>
          </p:nvPr>
        </p:nvPicPr>
        <p:blipFill>
          <a:blip r:embed="rId2"/>
          <a:stretch>
            <a:fillRect/>
          </a:stretch>
        </p:blipFill>
        <p:spPr>
          <a:xfrm>
            <a:off x="1185630" y="2887350"/>
            <a:ext cx="7897452" cy="3474879"/>
          </a:xfrm>
          <a:prstGeom prst="rect">
            <a:avLst/>
          </a:prstGeom>
        </p:spPr>
      </p:pic>
      <p:sp>
        <p:nvSpPr>
          <p:cNvPr id="5" name="TextBox 4">
            <a:extLst>
              <a:ext uri="{FF2B5EF4-FFF2-40B4-BE49-F238E27FC236}">
                <a16:creationId xmlns:a16="http://schemas.microsoft.com/office/drawing/2014/main" id="{E8C9F60E-6221-77AC-E7DA-A73BDC810BCF}"/>
              </a:ext>
            </a:extLst>
          </p:cNvPr>
          <p:cNvSpPr txBox="1"/>
          <p:nvPr/>
        </p:nvSpPr>
        <p:spPr>
          <a:xfrm>
            <a:off x="537787" y="1306742"/>
            <a:ext cx="9902217" cy="1056640"/>
          </a:xfrm>
          <a:prstGeom prst="rect">
            <a:avLst/>
          </a:prstGeom>
          <a:noFill/>
        </p:spPr>
        <p:txBody>
          <a:bodyPr wrap="square" lIns="0" tIns="0" rIns="0" bIns="0" rtlCol="0">
            <a:noAutofit/>
          </a:bodyPr>
          <a:lstStyle/>
          <a:p>
            <a:pPr>
              <a:lnSpc>
                <a:spcPct val="90000"/>
              </a:lnSpc>
              <a:spcBef>
                <a:spcPts val="600"/>
              </a:spcBef>
              <a:spcAft>
                <a:spcPts val="600"/>
              </a:spcAft>
            </a:pPr>
            <a:r>
              <a:rPr lang="en-US" sz="3200"/>
              <a:t>“… verify that the data has not been corrupted in transit …”</a:t>
            </a:r>
            <a:br>
              <a:rPr lang="en-US" sz="3200"/>
            </a:br>
            <a:r>
              <a:rPr lang="en-US" sz="2400">
                <a:solidFill>
                  <a:schemeClr val="accent2"/>
                </a:solidFill>
              </a:rPr>
              <a:t>- Ex State Chancellor Geneva</a:t>
            </a:r>
            <a:endParaRPr lang="en-US" sz="3200">
              <a:solidFill>
                <a:schemeClr val="accent2"/>
              </a:solidFill>
            </a:endParaRPr>
          </a:p>
        </p:txBody>
      </p:sp>
      <p:sp>
        <p:nvSpPr>
          <p:cNvPr id="6" name="TextBox 5">
            <a:extLst>
              <a:ext uri="{FF2B5EF4-FFF2-40B4-BE49-F238E27FC236}">
                <a16:creationId xmlns:a16="http://schemas.microsoft.com/office/drawing/2014/main" id="{1B446DBD-3E72-910D-D9C1-C4C415E18F79}"/>
              </a:ext>
            </a:extLst>
          </p:cNvPr>
          <p:cNvSpPr txBox="1"/>
          <p:nvPr/>
        </p:nvSpPr>
        <p:spPr>
          <a:xfrm>
            <a:off x="6251071" y="2741220"/>
            <a:ext cx="2194560" cy="646331"/>
          </a:xfrm>
          <a:prstGeom prst="rect">
            <a:avLst/>
          </a:prstGeom>
          <a:noFill/>
        </p:spPr>
        <p:txBody>
          <a:bodyPr wrap="square" rtlCol="0">
            <a:spAutoFit/>
          </a:bodyPr>
          <a:lstStyle/>
          <a:p>
            <a:r>
              <a:rPr lang="en-GB" b="1"/>
              <a:t>Central ballot counting station</a:t>
            </a:r>
            <a:endParaRPr lang="LID4096" b="1"/>
          </a:p>
        </p:txBody>
      </p:sp>
      <p:sp>
        <p:nvSpPr>
          <p:cNvPr id="7" name="TextBox 6">
            <a:extLst>
              <a:ext uri="{FF2B5EF4-FFF2-40B4-BE49-F238E27FC236}">
                <a16:creationId xmlns:a16="http://schemas.microsoft.com/office/drawing/2014/main" id="{0841D792-01A8-0463-10D4-205D53CA74B3}"/>
              </a:ext>
            </a:extLst>
          </p:cNvPr>
          <p:cNvSpPr txBox="1"/>
          <p:nvPr/>
        </p:nvSpPr>
        <p:spPr>
          <a:xfrm>
            <a:off x="2255520" y="2971150"/>
            <a:ext cx="2194560" cy="369332"/>
          </a:xfrm>
          <a:prstGeom prst="rect">
            <a:avLst/>
          </a:prstGeom>
          <a:noFill/>
        </p:spPr>
        <p:txBody>
          <a:bodyPr wrap="square" rtlCol="0">
            <a:spAutoFit/>
          </a:bodyPr>
          <a:lstStyle/>
          <a:p>
            <a:r>
              <a:rPr lang="en-GB" b="1"/>
              <a:t>Govt. Data </a:t>
            </a:r>
            <a:r>
              <a:rPr lang="en-GB" b="1" err="1"/>
              <a:t>Centers</a:t>
            </a:r>
            <a:endParaRPr lang="LID4096" b="1"/>
          </a:p>
        </p:txBody>
      </p:sp>
      <p:sp>
        <p:nvSpPr>
          <p:cNvPr id="8" name="TextBox 7">
            <a:extLst>
              <a:ext uri="{FF2B5EF4-FFF2-40B4-BE49-F238E27FC236}">
                <a16:creationId xmlns:a16="http://schemas.microsoft.com/office/drawing/2014/main" id="{9CDE29CA-16FF-9CAD-6074-BFD4585D293B}"/>
              </a:ext>
            </a:extLst>
          </p:cNvPr>
          <p:cNvSpPr txBox="1"/>
          <p:nvPr/>
        </p:nvSpPr>
        <p:spPr>
          <a:xfrm>
            <a:off x="4841285" y="5016732"/>
            <a:ext cx="804141" cy="369332"/>
          </a:xfrm>
          <a:prstGeom prst="rect">
            <a:avLst/>
          </a:prstGeom>
          <a:noFill/>
        </p:spPr>
        <p:txBody>
          <a:bodyPr wrap="square" rtlCol="0">
            <a:spAutoFit/>
          </a:bodyPr>
          <a:lstStyle/>
          <a:p>
            <a:r>
              <a:rPr lang="en-GB" b="1"/>
              <a:t>4km</a:t>
            </a:r>
            <a:endParaRPr lang="LID4096" b="1"/>
          </a:p>
        </p:txBody>
      </p:sp>
      <p:sp>
        <p:nvSpPr>
          <p:cNvPr id="10" name="TextBox 9">
            <a:extLst>
              <a:ext uri="{FF2B5EF4-FFF2-40B4-BE49-F238E27FC236}">
                <a16:creationId xmlns:a16="http://schemas.microsoft.com/office/drawing/2014/main" id="{710058AC-F43D-81D1-3EBA-8609ED1EFDCC}"/>
              </a:ext>
            </a:extLst>
          </p:cNvPr>
          <p:cNvSpPr txBox="1"/>
          <p:nvPr/>
        </p:nvSpPr>
        <p:spPr>
          <a:xfrm>
            <a:off x="4351867" y="3793614"/>
            <a:ext cx="2033139" cy="646331"/>
          </a:xfrm>
          <a:prstGeom prst="rect">
            <a:avLst/>
          </a:prstGeom>
          <a:noFill/>
        </p:spPr>
        <p:txBody>
          <a:bodyPr wrap="square">
            <a:spAutoFit/>
          </a:bodyPr>
          <a:lstStyle/>
          <a:p>
            <a:pPr algn="l"/>
            <a:r>
              <a:rPr lang="en-GB" sz="1800" b="1" i="0" u="none" strike="noStrike" baseline="0">
                <a:latin typeface="WarnockPro-Light"/>
              </a:rPr>
              <a:t>HMAC-SHA-256</a:t>
            </a:r>
          </a:p>
          <a:p>
            <a:pPr algn="l"/>
            <a:r>
              <a:rPr lang="en-GB" sz="1800" b="1" i="0" u="none" strike="noStrike" baseline="0">
                <a:latin typeface="WarnockPro-Light"/>
              </a:rPr>
              <a:t>for authenticity</a:t>
            </a:r>
            <a:endParaRPr lang="LID4096" b="1"/>
          </a:p>
        </p:txBody>
      </p:sp>
      <p:sp>
        <p:nvSpPr>
          <p:cNvPr id="12" name="TextBox 11">
            <a:extLst>
              <a:ext uri="{FF2B5EF4-FFF2-40B4-BE49-F238E27FC236}">
                <a16:creationId xmlns:a16="http://schemas.microsoft.com/office/drawing/2014/main" id="{9463B930-2938-939C-B336-7E7B890F6B8A}"/>
              </a:ext>
            </a:extLst>
          </p:cNvPr>
          <p:cNvSpPr txBox="1"/>
          <p:nvPr/>
        </p:nvSpPr>
        <p:spPr>
          <a:xfrm>
            <a:off x="3598939" y="6332183"/>
            <a:ext cx="4679252" cy="369332"/>
          </a:xfrm>
          <a:prstGeom prst="rect">
            <a:avLst/>
          </a:prstGeom>
          <a:noFill/>
        </p:spPr>
        <p:txBody>
          <a:bodyPr wrap="square">
            <a:spAutoFit/>
          </a:bodyPr>
          <a:lstStyle/>
          <a:p>
            <a:r>
              <a:rPr lang="en-GB" sz="1800" b="1" i="0" u="none" strike="noStrike" baseline="0">
                <a:latin typeface="WarnockPro-Regular"/>
              </a:rPr>
              <a:t>QKD + AES-256 for confidentiality</a:t>
            </a:r>
            <a:endParaRPr lang="LID4096" b="1"/>
          </a:p>
        </p:txBody>
      </p:sp>
      <p:sp>
        <p:nvSpPr>
          <p:cNvPr id="3" name="Slide Number Placeholder 2">
            <a:extLst>
              <a:ext uri="{FF2B5EF4-FFF2-40B4-BE49-F238E27FC236}">
                <a16:creationId xmlns:a16="http://schemas.microsoft.com/office/drawing/2014/main" id="{5B0C20CC-53F0-F91B-6240-6974BF77152C}"/>
              </a:ext>
            </a:extLst>
          </p:cNvPr>
          <p:cNvSpPr>
            <a:spLocks noGrp="1"/>
          </p:cNvSpPr>
          <p:nvPr>
            <p:ph type="sldNum" sz="quarter" idx="12"/>
          </p:nvPr>
        </p:nvSpPr>
        <p:spPr/>
        <p:txBody>
          <a:bodyPr/>
          <a:lstStyle/>
          <a:p>
            <a:fld id="{5BB3ADA4-89F1-460D-B2C7-F0412672FE97}" type="slidenum">
              <a:rPr lang="LID4096" smtClean="0"/>
              <a:t>25</a:t>
            </a:fld>
            <a:endParaRPr lang="en-US"/>
          </a:p>
        </p:txBody>
      </p:sp>
    </p:spTree>
    <p:extLst>
      <p:ext uri="{BB962C8B-B14F-4D97-AF65-F5344CB8AC3E}">
        <p14:creationId xmlns:p14="http://schemas.microsoft.com/office/powerpoint/2010/main" val="3511009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5BC61-1428-F2BF-B62F-AF6C0DCFD250}"/>
              </a:ext>
            </a:extLst>
          </p:cNvPr>
          <p:cNvSpPr>
            <a:spLocks noGrp="1"/>
          </p:cNvSpPr>
          <p:nvPr>
            <p:ph type="title"/>
          </p:nvPr>
        </p:nvSpPr>
        <p:spPr>
          <a:xfrm>
            <a:off x="686834" y="1153572"/>
            <a:ext cx="3200400" cy="4461163"/>
          </a:xfrm>
        </p:spPr>
        <p:txBody>
          <a:bodyPr>
            <a:normAutofit/>
          </a:bodyPr>
          <a:lstStyle/>
          <a:p>
            <a:r>
              <a:rPr lang="en-GB" sz="3100">
                <a:solidFill>
                  <a:srgbClr val="FFFFFF"/>
                </a:solidFill>
              </a:rPr>
              <a:t>Analysis and Recommendation</a:t>
            </a:r>
            <a:endParaRPr lang="LID4096" sz="310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1">
            <a:extLst>
              <a:ext uri="{FF2B5EF4-FFF2-40B4-BE49-F238E27FC236}">
                <a16:creationId xmlns:a16="http://schemas.microsoft.com/office/drawing/2014/main" id="{4E0F9EDC-90B2-2DFA-2379-2A4E2054FC89}"/>
              </a:ext>
            </a:extLst>
          </p:cNvPr>
          <p:cNvSpPr>
            <a:spLocks noGrp="1" noChangeArrowheads="1"/>
          </p:cNvSpPr>
          <p:nvPr>
            <p:ph idx="1"/>
          </p:nvPr>
        </p:nvSpPr>
        <p:spPr bwMode="auto">
          <a:xfrm>
            <a:off x="4447308" y="591344"/>
            <a:ext cx="6906491" cy="55856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LID4096" sz="1800" b="1" i="0" u="none" strike="noStrike" cap="none" normalizeH="0" baseline="0">
                <a:ln>
                  <a:noFill/>
                </a:ln>
                <a:effectLst/>
                <a:latin typeface="Arial"/>
                <a:cs typeface="Arial"/>
              </a:rPr>
              <a:t>QKD not essential for aggregate results:</a:t>
            </a:r>
            <a:r>
              <a:rPr kumimoji="0" lang="LID4096" sz="1800" b="0" i="0" u="none" strike="noStrike" cap="none" normalizeH="0" baseline="0">
                <a:ln>
                  <a:noFill/>
                </a:ln>
                <a:effectLst/>
                <a:latin typeface="Arial"/>
                <a:cs typeface="Arial"/>
              </a:rPr>
              <a:t> </a:t>
            </a:r>
            <a:r>
              <a:rPr lang="en-US" sz="1800">
                <a:latin typeface="Arial"/>
                <a:cs typeface="Arial"/>
              </a:rPr>
              <a:t>C</a:t>
            </a:r>
            <a:r>
              <a:rPr kumimoji="0" lang="LID4096" sz="1800" b="0" i="0" u="none" strike="noStrike" cap="none" normalizeH="0" baseline="0">
                <a:ln>
                  <a:noFill/>
                </a:ln>
                <a:effectLst/>
                <a:latin typeface="Arial"/>
                <a:cs typeface="Arial"/>
              </a:rPr>
              <a:t>ount</a:t>
            </a:r>
            <a:r>
              <a:rPr kumimoji="0" lang="en-US" sz="1800" b="0" i="0" u="none" strike="noStrike" cap="none" normalizeH="0" baseline="0">
                <a:ln>
                  <a:noFill/>
                </a:ln>
                <a:effectLst/>
                <a:latin typeface="Arial"/>
                <a:cs typeface="Arial"/>
              </a:rPr>
              <a:t>ing</a:t>
            </a:r>
            <a:r>
              <a:rPr kumimoji="0" lang="LID4096" sz="1800" b="0" i="0" u="none" strike="noStrike" cap="none" normalizeH="0" baseline="0">
                <a:ln>
                  <a:noFill/>
                </a:ln>
                <a:effectLst/>
                <a:latin typeface="Arial"/>
                <a:cs typeface="Arial"/>
              </a:rPr>
              <a:t> totals are transmitted after polls close, confidentiality isn't needed</a:t>
            </a:r>
            <a:r>
              <a:rPr kumimoji="0" lang="en-US" sz="1800" b="0" i="0" u="none" strike="noStrike" cap="none" normalizeH="0" baseline="0">
                <a:ln>
                  <a:noFill/>
                </a:ln>
                <a:effectLst/>
                <a:latin typeface="Arial"/>
                <a:cs typeface="Arial"/>
              </a:rPr>
              <a:t>, </a:t>
            </a:r>
            <a:r>
              <a:rPr kumimoji="0" lang="LID4096" sz="1800" b="0" i="0" u="none" strike="noStrike" cap="none" normalizeH="0" baseline="0">
                <a:ln>
                  <a:noFill/>
                </a:ln>
                <a:effectLst/>
                <a:latin typeface="Arial"/>
                <a:cs typeface="Arial"/>
              </a:rPr>
              <a:t>only authenticity to prevent tampering.</a:t>
            </a:r>
            <a:endParaRPr kumimoji="0" lang="en-US" sz="1800" b="0" i="0" u="none" strike="noStrike" cap="none" normalizeH="0" baseline="0">
              <a:ln>
                <a:noFill/>
              </a:ln>
              <a:effectLst/>
              <a:latin typeface="Arial"/>
              <a:cs typeface="Arial"/>
            </a:endParaRPr>
          </a:p>
          <a:p>
            <a:pPr marL="0" marR="0" lvl="0" indent="0" defTabSz="914400" rtl="0" eaLnBrk="0" fontAlgn="base" latinLnBrk="0" hangingPunct="0">
              <a:spcBef>
                <a:spcPct val="0"/>
              </a:spcBef>
              <a:spcAft>
                <a:spcPts val="600"/>
              </a:spcAft>
              <a:buClrTx/>
              <a:buSzTx/>
              <a:buNone/>
              <a:tabLst/>
            </a:pPr>
            <a:endParaRPr kumimoji="0" lang="LID4096" altLang="LID4096" sz="18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sz="1800" b="1" i="0" u="none" strike="noStrike" cap="none" normalizeH="0" baseline="0">
                <a:ln>
                  <a:noFill/>
                </a:ln>
                <a:effectLst/>
                <a:latin typeface="Arial"/>
                <a:cs typeface="Arial"/>
              </a:rPr>
              <a:t>Authenticated channels suffice:</a:t>
            </a:r>
            <a:r>
              <a:rPr kumimoji="0" lang="LID4096" sz="1800" b="0" i="0" u="none" strike="noStrike" cap="none" normalizeH="0" baseline="0">
                <a:ln>
                  <a:noFill/>
                </a:ln>
                <a:effectLst/>
                <a:latin typeface="Arial"/>
                <a:cs typeface="Arial"/>
              </a:rPr>
              <a:t> Since QKD requires an authenticated channel anyway, using that alone meets the security needs more naturally.</a:t>
            </a:r>
            <a:endParaRPr kumimoji="0" lang="en-US" sz="1800" b="0" i="0" u="none" strike="noStrike" cap="none" normalizeH="0" baseline="0">
              <a:ln>
                <a:noFill/>
              </a:ln>
              <a:effectLst/>
              <a:latin typeface="Arial"/>
              <a:cs typeface="Arial"/>
            </a:endParaRPr>
          </a:p>
          <a:p>
            <a:pPr marL="0" marR="0" lvl="0" indent="0" defTabSz="914400" rtl="0" eaLnBrk="0" fontAlgn="base" latinLnBrk="0" hangingPunct="0">
              <a:spcBef>
                <a:spcPct val="0"/>
              </a:spcBef>
              <a:spcAft>
                <a:spcPts val="600"/>
              </a:spcAft>
              <a:buClrTx/>
              <a:buSzTx/>
              <a:buNone/>
              <a:tabLst/>
            </a:pPr>
            <a:endParaRPr kumimoji="0" lang="LID4096" altLang="LID4096" sz="18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sz="1800" b="1" i="0" u="none" strike="noStrike" cap="none" normalizeH="0" baseline="0">
                <a:ln>
                  <a:noFill/>
                </a:ln>
                <a:effectLst/>
                <a:latin typeface="Arial"/>
                <a:cs typeface="Arial"/>
              </a:rPr>
              <a:t>QKD add</a:t>
            </a:r>
            <a:r>
              <a:rPr kumimoji="0" lang="en-US" sz="1800" b="1" i="0" u="none" strike="noStrike" cap="none" normalizeH="0" baseline="0">
                <a:ln>
                  <a:noFill/>
                </a:ln>
                <a:effectLst/>
                <a:latin typeface="Arial"/>
                <a:cs typeface="Arial"/>
              </a:rPr>
              <a:t>ed </a:t>
            </a:r>
            <a:r>
              <a:rPr kumimoji="0" lang="LID4096" sz="1800" b="1" i="0" u="none" strike="noStrike" cap="none" normalizeH="0" baseline="0">
                <a:ln>
                  <a:noFill/>
                </a:ln>
                <a:effectLst/>
                <a:latin typeface="Arial"/>
                <a:cs typeface="Arial"/>
              </a:rPr>
              <a:t>value in this use case</a:t>
            </a:r>
            <a:r>
              <a:rPr kumimoji="0" lang="en-US" sz="1800" b="1" i="0" u="none" strike="noStrike" cap="none" normalizeH="0" baseline="0">
                <a:ln>
                  <a:noFill/>
                </a:ln>
                <a:effectLst/>
                <a:latin typeface="Arial"/>
                <a:cs typeface="Arial"/>
              </a:rPr>
              <a:t> is limited</a:t>
            </a:r>
            <a:r>
              <a:rPr kumimoji="0" lang="LID4096" sz="1800" b="1" i="0" u="none" strike="noStrike" cap="none" normalizeH="0" baseline="0">
                <a:ln>
                  <a:noFill/>
                </a:ln>
                <a:effectLst/>
                <a:latin typeface="Arial"/>
                <a:cs typeface="Arial"/>
              </a:rPr>
              <a:t>:</a:t>
            </a:r>
            <a:r>
              <a:rPr kumimoji="0" lang="LID4096" sz="1800" b="0" i="0" u="none" strike="noStrike" cap="none" normalizeH="0" baseline="0">
                <a:ln>
                  <a:noFill/>
                </a:ln>
                <a:effectLst/>
                <a:latin typeface="Arial"/>
                <a:cs typeface="Arial"/>
              </a:rPr>
              <a:t> Transmitting public, post-election data doesn’t benefit from QKD’s confidentiality</a:t>
            </a:r>
            <a:r>
              <a:rPr kumimoji="0" lang="en-US" sz="1800" b="0" i="0" u="none" strike="noStrike" cap="none" normalizeH="0" baseline="0">
                <a:ln>
                  <a:noFill/>
                </a:ln>
                <a:effectLst/>
                <a:latin typeface="Arial"/>
                <a:cs typeface="Arial"/>
              </a:rPr>
              <a:t> </a:t>
            </a:r>
            <a:r>
              <a:rPr kumimoji="0" lang="LID4096" sz="1800" b="0" i="0" u="none" strike="noStrike" cap="none" normalizeH="0" baseline="0">
                <a:ln>
                  <a:noFill/>
                </a:ln>
                <a:effectLst/>
                <a:latin typeface="Arial"/>
                <a:cs typeface="Arial"/>
              </a:rPr>
              <a:t>guarantees.</a:t>
            </a:r>
            <a:endParaRPr kumimoji="0" lang="en-US" sz="1800" b="0" i="0" u="none" strike="noStrike" cap="none" normalizeH="0" baseline="0">
              <a:ln>
                <a:noFill/>
              </a:ln>
              <a:effectLst/>
              <a:latin typeface="Arial"/>
              <a:cs typeface="Arial"/>
            </a:endParaRPr>
          </a:p>
          <a:p>
            <a:pPr marL="0" marR="0" lvl="0" indent="0" defTabSz="914400" rtl="0" eaLnBrk="0" fontAlgn="base" latinLnBrk="0" hangingPunct="0">
              <a:spcBef>
                <a:spcPct val="0"/>
              </a:spcBef>
              <a:spcAft>
                <a:spcPts val="600"/>
              </a:spcAft>
              <a:buClrTx/>
              <a:buSzTx/>
              <a:buNone/>
              <a:tabLst/>
            </a:pPr>
            <a:endParaRPr kumimoji="0" lang="LID4096" altLang="LID4096" sz="18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sz="1800" b="1" i="0" u="none" strike="noStrike" cap="none" normalizeH="0" baseline="0">
                <a:ln>
                  <a:noFill/>
                </a:ln>
                <a:effectLst/>
                <a:latin typeface="Arial"/>
                <a:cs typeface="Arial"/>
              </a:rPr>
              <a:t>Confidentiality becomes relevant only in a different setup:</a:t>
            </a:r>
            <a:r>
              <a:rPr kumimoji="0" lang="LID4096" sz="1800" b="0" i="0" u="none" strike="noStrike" cap="none" normalizeH="0" baseline="0">
                <a:ln>
                  <a:noFill/>
                </a:ln>
                <a:effectLst/>
                <a:latin typeface="Arial"/>
                <a:cs typeface="Arial"/>
              </a:rPr>
              <a:t> </a:t>
            </a:r>
            <a:endParaRPr kumimoji="0" lang="en-US" sz="1800" b="0" i="0" u="none" strike="noStrike" cap="none" normalizeH="0" baseline="0">
              <a:ln>
                <a:noFill/>
              </a:ln>
              <a:effectLst/>
              <a:latin typeface="Arial"/>
              <a:cs typeface="Arial"/>
            </a:endParaRPr>
          </a:p>
          <a:p>
            <a:pPr marL="0" marR="0" lvl="0" indent="0" defTabSz="914400" rtl="0" eaLnBrk="0" fontAlgn="base" latinLnBrk="0" hangingPunct="0">
              <a:spcBef>
                <a:spcPct val="0"/>
              </a:spcBef>
              <a:spcAft>
                <a:spcPts val="600"/>
              </a:spcAft>
              <a:buClrTx/>
              <a:buSzTx/>
              <a:buNone/>
              <a:tabLst/>
            </a:pPr>
            <a:r>
              <a:rPr kumimoji="0" lang="LID4096" sz="1800" b="0" i="0" u="none" strike="noStrike" cap="none" normalizeH="0" baseline="0">
                <a:ln>
                  <a:noFill/>
                </a:ln>
                <a:effectLst/>
                <a:latin typeface="Arial"/>
                <a:cs typeface="Arial"/>
              </a:rPr>
              <a:t>If individual votes were transmitted in real time, confidentiality (and possibly QKD) would be needed, but this introduces new privacy </a:t>
            </a:r>
            <a:endParaRPr kumimoji="0" lang="en-US" sz="1800" b="0" i="0" u="none" strike="noStrike" cap="none" normalizeH="0" baseline="0">
              <a:ln>
                <a:noFill/>
              </a:ln>
              <a:effectLst/>
              <a:latin typeface="Arial"/>
              <a:cs typeface="Arial"/>
            </a:endParaRPr>
          </a:p>
          <a:p>
            <a:pPr marL="0" marR="0" lvl="0" indent="0" defTabSz="914400" rtl="0" eaLnBrk="0" fontAlgn="base" latinLnBrk="0" hangingPunct="0">
              <a:spcBef>
                <a:spcPct val="0"/>
              </a:spcBef>
              <a:spcAft>
                <a:spcPts val="600"/>
              </a:spcAft>
              <a:buClrTx/>
              <a:buSzTx/>
              <a:buNone/>
              <a:tabLst/>
            </a:pPr>
            <a:r>
              <a:rPr kumimoji="0" lang="LID4096" sz="1800" b="0" i="0" u="none" strike="noStrike" cap="none" normalizeH="0" baseline="0">
                <a:ln>
                  <a:noFill/>
                </a:ln>
                <a:effectLst/>
                <a:latin typeface="Arial"/>
                <a:cs typeface="Arial"/>
              </a:rPr>
              <a:t>risks and attack vectors.</a:t>
            </a:r>
            <a:endParaRPr lang="LID4096" sz="1800" b="0" i="0" u="none" strike="noStrike" cap="none" normalizeH="0" baseline="0">
              <a:ln>
                <a:noFill/>
              </a:ln>
              <a:effectLst/>
              <a:latin typeface="Arial"/>
              <a:cs typeface="Arial"/>
            </a:endParaRPr>
          </a:p>
        </p:txBody>
      </p:sp>
      <p:sp>
        <p:nvSpPr>
          <p:cNvPr id="3" name="Slide Number Placeholder 2">
            <a:extLst>
              <a:ext uri="{FF2B5EF4-FFF2-40B4-BE49-F238E27FC236}">
                <a16:creationId xmlns:a16="http://schemas.microsoft.com/office/drawing/2014/main" id="{3E1C7CF7-9B57-8E91-96BA-9572A672DF53}"/>
              </a:ext>
            </a:extLst>
          </p:cNvPr>
          <p:cNvSpPr>
            <a:spLocks noGrp="1"/>
          </p:cNvSpPr>
          <p:nvPr>
            <p:ph type="sldNum" sz="quarter" idx="12"/>
          </p:nvPr>
        </p:nvSpPr>
        <p:spPr/>
        <p:txBody>
          <a:bodyPr/>
          <a:lstStyle/>
          <a:p>
            <a:fld id="{5BB3ADA4-89F1-460D-B2C7-F0412672FE97}" type="slidenum">
              <a:rPr lang="LID4096" smtClean="0"/>
              <a:t>26</a:t>
            </a:fld>
            <a:endParaRPr lang="en-US"/>
          </a:p>
        </p:txBody>
      </p:sp>
    </p:spTree>
    <p:extLst>
      <p:ext uri="{BB962C8B-B14F-4D97-AF65-F5344CB8AC3E}">
        <p14:creationId xmlns:p14="http://schemas.microsoft.com/office/powerpoint/2010/main" val="3766292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66359-1209-F709-EFCE-BA96D95B802E}"/>
              </a:ext>
            </a:extLst>
          </p:cNvPr>
          <p:cNvSpPr>
            <a:spLocks noGrp="1"/>
          </p:cNvSpPr>
          <p:nvPr>
            <p:ph type="title"/>
          </p:nvPr>
        </p:nvSpPr>
        <p:spPr>
          <a:xfrm>
            <a:off x="686834" y="1153572"/>
            <a:ext cx="3200400" cy="4461163"/>
          </a:xfrm>
        </p:spPr>
        <p:txBody>
          <a:bodyPr>
            <a:normAutofit/>
          </a:bodyPr>
          <a:lstStyle/>
          <a:p>
            <a:r>
              <a:rPr lang="en-US" b="1">
                <a:solidFill>
                  <a:srgbClr val="FFFFFF"/>
                </a:solidFill>
              </a:rPr>
              <a:t>Distributed information sharing and backups</a:t>
            </a:r>
            <a:endParaRPr lang="LID4096">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0F4DD6-BF0A-5FE0-CEBD-66223933BBB5}"/>
              </a:ext>
            </a:extLst>
          </p:cNvPr>
          <p:cNvSpPr>
            <a:spLocks noGrp="1"/>
          </p:cNvSpPr>
          <p:nvPr>
            <p:ph idx="1"/>
          </p:nvPr>
        </p:nvSpPr>
        <p:spPr>
          <a:xfrm>
            <a:off x="4447308" y="591344"/>
            <a:ext cx="6906491" cy="5585619"/>
          </a:xfrm>
        </p:spPr>
        <p:txBody>
          <a:bodyPr anchor="ctr">
            <a:normAutofit/>
          </a:bodyPr>
          <a:lstStyle/>
          <a:p>
            <a:r>
              <a:rPr lang="en-US" sz="2000" b="1"/>
              <a:t>Facial recognition (2019)</a:t>
            </a:r>
            <a:r>
              <a:rPr lang="en-US" sz="2000"/>
              <a:t>: QKD-secured links protect biometric data and secret-shared backups to control server room access at Olympic facilities.</a:t>
            </a:r>
            <a:br>
              <a:rPr lang="en-US" sz="2000"/>
            </a:br>
            <a:endParaRPr lang="en-US" sz="2000"/>
          </a:p>
          <a:p>
            <a:r>
              <a:rPr lang="en-US" sz="2000" b="1"/>
              <a:t>Key storage and key backup (2020)</a:t>
            </a:r>
            <a:r>
              <a:rPr lang="en-US" sz="2000"/>
              <a:t>: QKD-distributed keys enable OTP encryption of Shamir’s secret-shared blockchain keys for secure asset recovery.</a:t>
            </a:r>
            <a:br>
              <a:rPr lang="en-US" sz="2000"/>
            </a:br>
            <a:endParaRPr lang="en-US" sz="2000"/>
          </a:p>
          <a:p>
            <a:r>
              <a:rPr lang="en-US" sz="2000" b="1"/>
              <a:t>Medical image sharing (2020)</a:t>
            </a:r>
            <a:r>
              <a:rPr lang="en-US" sz="2000"/>
              <a:t>: QKD keys encrypt AES-protected secret shares of medical images for secure dual-site analysis and fault-tolerant storage.</a:t>
            </a:r>
            <a:br>
              <a:rPr lang="en-US" sz="2000"/>
            </a:br>
            <a:endParaRPr lang="en-US" sz="2000"/>
          </a:p>
          <a:p>
            <a:r>
              <a:rPr lang="en-US" sz="2000" b="1"/>
              <a:t>Medical record backup (2020)</a:t>
            </a:r>
            <a:r>
              <a:rPr lang="en-US" sz="2000"/>
              <a:t>: QKD secures AONT-split medical records sent to multiple data centers to ensure privacy and disaster recovery.</a:t>
            </a:r>
          </a:p>
          <a:p>
            <a:endParaRPr lang="LID4096" sz="2000"/>
          </a:p>
        </p:txBody>
      </p:sp>
      <p:sp>
        <p:nvSpPr>
          <p:cNvPr id="4" name="Slide Number Placeholder 3">
            <a:extLst>
              <a:ext uri="{FF2B5EF4-FFF2-40B4-BE49-F238E27FC236}">
                <a16:creationId xmlns:a16="http://schemas.microsoft.com/office/drawing/2014/main" id="{BEADDA7D-01FC-A12F-9601-F177D91418BB}"/>
              </a:ext>
            </a:extLst>
          </p:cNvPr>
          <p:cNvSpPr>
            <a:spLocks noGrp="1"/>
          </p:cNvSpPr>
          <p:nvPr>
            <p:ph type="sldNum" sz="quarter" idx="12"/>
          </p:nvPr>
        </p:nvSpPr>
        <p:spPr>
          <a:xfrm>
            <a:off x="9541564" y="6356350"/>
            <a:ext cx="1812235" cy="365125"/>
          </a:xfrm>
        </p:spPr>
        <p:txBody>
          <a:bodyPr>
            <a:normAutofit/>
          </a:bodyPr>
          <a:lstStyle/>
          <a:p>
            <a:pPr>
              <a:spcAft>
                <a:spcPts val="600"/>
              </a:spcAft>
            </a:pPr>
            <a:fld id="{5BB3ADA4-89F1-460D-B2C7-F0412672FE97}" type="slidenum">
              <a:rPr lang="LID4096" smtClean="0"/>
              <a:pPr>
                <a:spcAft>
                  <a:spcPts val="600"/>
                </a:spcAft>
              </a:pPr>
              <a:t>27</a:t>
            </a:fld>
            <a:endParaRPr lang="en-US"/>
          </a:p>
        </p:txBody>
      </p:sp>
    </p:spTree>
    <p:extLst>
      <p:ext uri="{BB962C8B-B14F-4D97-AF65-F5344CB8AC3E}">
        <p14:creationId xmlns:p14="http://schemas.microsoft.com/office/powerpoint/2010/main" val="3200110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4B3E1-50D0-A180-2D66-BA23FA9398C6}"/>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Discussion of Data Back-up Use case</a:t>
            </a:r>
            <a:endParaRPr lang="LID4096">
              <a:solidFill>
                <a:srgbClr val="FFFFFF"/>
              </a:solidFill>
            </a:endParaRPr>
          </a:p>
        </p:txBody>
      </p:sp>
      <p:sp>
        <p:nvSpPr>
          <p:cNvPr id="17" name="Rectangle: Rounded Corners 16">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B956DD4-6748-E9E1-FD04-12A9DC368802}"/>
              </a:ext>
            </a:extLst>
          </p:cNvPr>
          <p:cNvGraphicFramePr>
            <a:graphicFrameLocks noGrp="1"/>
          </p:cNvGraphicFramePr>
          <p:nvPr>
            <p:ph idx="1"/>
            <p:extLst>
              <p:ext uri="{D42A27DB-BD31-4B8C-83A1-F6EECF244321}">
                <p14:modId xmlns:p14="http://schemas.microsoft.com/office/powerpoint/2010/main" val="2461131883"/>
              </p:ext>
            </p:extLst>
          </p:nvPr>
        </p:nvGraphicFramePr>
        <p:xfrm>
          <a:off x="838200" y="2161968"/>
          <a:ext cx="10515602" cy="3629226"/>
        </p:xfrm>
        <a:graphic>
          <a:graphicData uri="http://schemas.openxmlformats.org/drawingml/2006/table">
            <a:tbl>
              <a:tblPr>
                <a:solidFill>
                  <a:schemeClr val="accent1">
                    <a:lumMod val="20000"/>
                    <a:lumOff val="80000"/>
                  </a:schemeClr>
                </a:solidFill>
              </a:tblPr>
              <a:tblGrid>
                <a:gridCol w="2629861">
                  <a:extLst>
                    <a:ext uri="{9D8B030D-6E8A-4147-A177-3AD203B41FA5}">
                      <a16:colId xmlns:a16="http://schemas.microsoft.com/office/drawing/2014/main" val="3236901461"/>
                    </a:ext>
                  </a:extLst>
                </a:gridCol>
                <a:gridCol w="2674558">
                  <a:extLst>
                    <a:ext uri="{9D8B030D-6E8A-4147-A177-3AD203B41FA5}">
                      <a16:colId xmlns:a16="http://schemas.microsoft.com/office/drawing/2014/main" val="962442501"/>
                    </a:ext>
                  </a:extLst>
                </a:gridCol>
                <a:gridCol w="2576766">
                  <a:extLst>
                    <a:ext uri="{9D8B030D-6E8A-4147-A177-3AD203B41FA5}">
                      <a16:colId xmlns:a16="http://schemas.microsoft.com/office/drawing/2014/main" val="3280389027"/>
                    </a:ext>
                  </a:extLst>
                </a:gridCol>
                <a:gridCol w="2634417">
                  <a:extLst>
                    <a:ext uri="{9D8B030D-6E8A-4147-A177-3AD203B41FA5}">
                      <a16:colId xmlns:a16="http://schemas.microsoft.com/office/drawing/2014/main" val="3299454774"/>
                    </a:ext>
                  </a:extLst>
                </a:gridCol>
              </a:tblGrid>
              <a:tr h="348486">
                <a:tc>
                  <a:txBody>
                    <a:bodyPr/>
                    <a:lstStyle/>
                    <a:p>
                      <a:r>
                        <a:rPr lang="en-GB" sz="1400" b="1" cap="none" spc="0">
                          <a:solidFill>
                            <a:schemeClr val="tx1"/>
                          </a:solidFill>
                        </a:rPr>
                        <a:t>Situation</a:t>
                      </a:r>
                      <a:endParaRPr lang="en-GB" sz="1400" cap="none" spc="0">
                        <a:solidFill>
                          <a:schemeClr val="tx1"/>
                        </a:solidFill>
                      </a:endParaRP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GB" sz="1400" b="1" cap="none" spc="0">
                          <a:solidFill>
                            <a:schemeClr val="tx1"/>
                          </a:solidFill>
                        </a:rPr>
                        <a:t>Merit</a:t>
                      </a:r>
                      <a:endParaRPr lang="en-GB" sz="1400" cap="none" spc="0">
                        <a:solidFill>
                          <a:schemeClr val="tx1"/>
                        </a:solidFill>
                      </a:endParaRP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GB" sz="1400" b="1" cap="none" spc="0">
                          <a:solidFill>
                            <a:schemeClr val="tx1"/>
                          </a:solidFill>
                        </a:rPr>
                        <a:t>Demerit</a:t>
                      </a:r>
                      <a:endParaRPr lang="en-GB" sz="1400" cap="none" spc="0">
                        <a:solidFill>
                          <a:schemeClr val="tx1"/>
                        </a:solidFill>
                      </a:endParaRP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GB" sz="1400" b="1" cap="none" spc="0">
                          <a:solidFill>
                            <a:schemeClr val="tx1"/>
                          </a:solidFill>
                        </a:rPr>
                        <a:t>Recommended Solution</a:t>
                      </a:r>
                      <a:endParaRPr lang="en-GB" sz="1400" cap="none" spc="0">
                        <a:solidFill>
                          <a:schemeClr val="tx1"/>
                        </a:solidFill>
                      </a:endParaRP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39299175"/>
                  </a:ext>
                </a:extLst>
              </a:tr>
              <a:tr h="767774">
                <a:tc>
                  <a:txBody>
                    <a:bodyPr/>
                    <a:lstStyle/>
                    <a:p>
                      <a:r>
                        <a:rPr lang="en-US" sz="1400" cap="none" spc="0">
                          <a:solidFill>
                            <a:schemeClr val="tx1"/>
                          </a:solidFill>
                        </a:rPr>
                        <a:t>QKD used for transmitting backup data</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Secure key exchange during transmission</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Dynamic keys must be stored with the backup, reducing long-term security</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Avoid using QKD for long-term backup protection; it's meant for transport security only</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649663948"/>
                  </a:ext>
                </a:extLst>
              </a:tr>
              <a:tr h="767774">
                <a:tc>
                  <a:txBody>
                    <a:bodyPr/>
                    <a:lstStyle/>
                    <a:p>
                      <a:r>
                        <a:rPr lang="en-US" sz="1400" cap="none" spc="0">
                          <a:solidFill>
                            <a:schemeClr val="tx1"/>
                          </a:solidFill>
                        </a:rPr>
                        <a:t>Encrypting data </a:t>
                      </a:r>
                      <a:r>
                        <a:rPr lang="en-US" sz="1400" i="1" cap="none" spc="0">
                          <a:solidFill>
                            <a:schemeClr val="tx1"/>
                          </a:solidFill>
                        </a:rPr>
                        <a:t>before</a:t>
                      </a:r>
                      <a:r>
                        <a:rPr lang="en-US" sz="1400" cap="none" spc="0">
                          <a:solidFill>
                            <a:schemeClr val="tx1"/>
                          </a:solidFill>
                        </a:rPr>
                        <a:t> transmission with a static/pre-existing key</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No key storage needed at the backup site; easier to manage and audit</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Requires upfront key management and distribution</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Use long-term symmetric or asymmetric keys for encryption before sending to storage</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237694380"/>
                  </a:ext>
                </a:extLst>
              </a:tr>
              <a:tr h="977418">
                <a:tc>
                  <a:txBody>
                    <a:bodyPr/>
                    <a:lstStyle/>
                    <a:p>
                      <a:r>
                        <a:rPr lang="en-US" sz="1400" cap="none" spc="0">
                          <a:solidFill>
                            <a:schemeClr val="tx1"/>
                          </a:solidFill>
                        </a:rPr>
                        <a:t>Using </a:t>
                      </a:r>
                      <a:r>
                        <a:rPr lang="en-US" sz="1400" b="1" cap="none" spc="0">
                          <a:solidFill>
                            <a:schemeClr val="tx1"/>
                          </a:solidFill>
                        </a:rPr>
                        <a:t>asymmetric encryption</a:t>
                      </a:r>
                      <a:r>
                        <a:rPr lang="en-US" sz="1400" cap="none" spc="0">
                          <a:solidFill>
                            <a:schemeClr val="tx1"/>
                          </a:solidFill>
                        </a:rPr>
                        <a:t> for backup data</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Data sender doesn't need to keep the secret key; improves operational separation</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More complex key infrastructure; requires secure private key storage by decrypting party</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Use public key for encryption and store private key securely in a separate, secure place</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28084859"/>
                  </a:ext>
                </a:extLst>
              </a:tr>
              <a:tr h="767774">
                <a:tc>
                  <a:txBody>
                    <a:bodyPr/>
                    <a:lstStyle/>
                    <a:p>
                      <a:r>
                        <a:rPr lang="en-US" sz="1400" cap="none" spc="0">
                          <a:solidFill>
                            <a:schemeClr val="tx1"/>
                          </a:solidFill>
                        </a:rPr>
                        <a:t>Applying </a:t>
                      </a:r>
                      <a:r>
                        <a:rPr lang="en-US" sz="1400" b="1" cap="none" spc="0">
                          <a:solidFill>
                            <a:schemeClr val="tx1"/>
                          </a:solidFill>
                        </a:rPr>
                        <a:t>secret sharing</a:t>
                      </a:r>
                      <a:r>
                        <a:rPr lang="en-US" sz="1400" cap="none" spc="0">
                          <a:solidFill>
                            <a:schemeClr val="tx1"/>
                          </a:solidFill>
                        </a:rPr>
                        <a:t> to backup decryption keys</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Prevents single point of failure; requires collaboration to decrypt</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Requires coordination and secure management of key shares</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a:solidFill>
                            <a:schemeClr val="tx1"/>
                          </a:solidFill>
                        </a:rPr>
                        <a:t>Distribute key shares to multiple trusted parties (e.g., board members) for joint access</a:t>
                      </a:r>
                    </a:p>
                  </a:txBody>
                  <a:tcPr marL="57556" marR="57556" marT="28778" marB="7861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75432626"/>
                  </a:ext>
                </a:extLst>
              </a:tr>
            </a:tbl>
          </a:graphicData>
        </a:graphic>
      </p:graphicFrame>
      <p:sp>
        <p:nvSpPr>
          <p:cNvPr id="3" name="Slide Number Placeholder 2">
            <a:extLst>
              <a:ext uri="{FF2B5EF4-FFF2-40B4-BE49-F238E27FC236}">
                <a16:creationId xmlns:a16="http://schemas.microsoft.com/office/drawing/2014/main" id="{6EF58359-8034-FDF3-85D7-E4D57B934717}"/>
              </a:ext>
            </a:extLst>
          </p:cNvPr>
          <p:cNvSpPr>
            <a:spLocks noGrp="1"/>
          </p:cNvSpPr>
          <p:nvPr>
            <p:ph type="sldNum" sz="quarter" idx="12"/>
          </p:nvPr>
        </p:nvSpPr>
        <p:spPr/>
        <p:txBody>
          <a:bodyPr/>
          <a:lstStyle/>
          <a:p>
            <a:fld id="{5BB3ADA4-89F1-460D-B2C7-F0412672FE97}" type="slidenum">
              <a:rPr lang="LID4096" smtClean="0"/>
              <a:t>28</a:t>
            </a:fld>
            <a:endParaRPr lang="en-US"/>
          </a:p>
        </p:txBody>
      </p:sp>
    </p:spTree>
    <p:extLst>
      <p:ext uri="{BB962C8B-B14F-4D97-AF65-F5344CB8AC3E}">
        <p14:creationId xmlns:p14="http://schemas.microsoft.com/office/powerpoint/2010/main" val="3205316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7CDE-0883-B343-93C9-7E834E145D10}"/>
              </a:ext>
            </a:extLst>
          </p:cNvPr>
          <p:cNvSpPr>
            <a:spLocks noGrp="1"/>
          </p:cNvSpPr>
          <p:nvPr>
            <p:ph type="title"/>
          </p:nvPr>
        </p:nvSpPr>
        <p:spPr/>
        <p:txBody>
          <a:bodyPr/>
          <a:lstStyle/>
          <a:p>
            <a:r>
              <a:rPr lang="en-GB"/>
              <a:t>Grid network: connecting power stations</a:t>
            </a:r>
            <a:endParaRPr lang="LID4096"/>
          </a:p>
        </p:txBody>
      </p:sp>
      <p:sp>
        <p:nvSpPr>
          <p:cNvPr id="4" name="TextBox 3">
            <a:extLst>
              <a:ext uri="{FF2B5EF4-FFF2-40B4-BE49-F238E27FC236}">
                <a16:creationId xmlns:a16="http://schemas.microsoft.com/office/drawing/2014/main" id="{568A4B25-168D-E798-D96E-5772E8FE5B02}"/>
              </a:ext>
            </a:extLst>
          </p:cNvPr>
          <p:cNvSpPr txBox="1"/>
          <p:nvPr/>
        </p:nvSpPr>
        <p:spPr>
          <a:xfrm>
            <a:off x="838200" y="1335120"/>
            <a:ext cx="11457718" cy="1400109"/>
          </a:xfrm>
          <a:prstGeom prst="rect">
            <a:avLst/>
          </a:prstGeom>
          <a:noFill/>
        </p:spPr>
        <p:txBody>
          <a:bodyPr wrap="square" lIns="0" tIns="0" rIns="0" bIns="0" rtlCol="0">
            <a:noAutofit/>
          </a:bodyPr>
          <a:lstStyle/>
          <a:p>
            <a:pPr>
              <a:lnSpc>
                <a:spcPct val="90000"/>
              </a:lnSpc>
              <a:spcBef>
                <a:spcPts val="600"/>
              </a:spcBef>
              <a:spcAft>
                <a:spcPts val="600"/>
              </a:spcAft>
            </a:pPr>
            <a:r>
              <a:rPr lang="en-US" sz="3200"/>
              <a:t>“… secure data transmission and detect intrusions such as hackers taking control of the electricity distribution network …”</a:t>
            </a:r>
            <a:br>
              <a:rPr lang="en-US" sz="3200"/>
            </a:br>
            <a:r>
              <a:rPr lang="en-US" sz="2400">
                <a:solidFill>
                  <a:schemeClr val="accent2"/>
                </a:solidFill>
              </a:rPr>
              <a:t>– ID </a:t>
            </a:r>
            <a:r>
              <a:rPr lang="en-US" sz="2400" err="1">
                <a:solidFill>
                  <a:schemeClr val="accent2"/>
                </a:solidFill>
              </a:rPr>
              <a:t>Quantique</a:t>
            </a:r>
            <a:r>
              <a:rPr lang="en-US" sz="2400">
                <a:solidFill>
                  <a:schemeClr val="accent2"/>
                </a:solidFill>
              </a:rPr>
              <a:t> / Services </a:t>
            </a:r>
            <a:r>
              <a:rPr lang="en-US" sz="2400" err="1">
                <a:solidFill>
                  <a:schemeClr val="accent2"/>
                </a:solidFill>
              </a:rPr>
              <a:t>Industriels</a:t>
            </a:r>
            <a:r>
              <a:rPr lang="en-US" sz="2400">
                <a:solidFill>
                  <a:schemeClr val="accent2"/>
                </a:solidFill>
              </a:rPr>
              <a:t> de Genève</a:t>
            </a:r>
            <a:endParaRPr lang="en-US" sz="3200">
              <a:solidFill>
                <a:schemeClr val="accent2"/>
              </a:solidFill>
            </a:endParaRPr>
          </a:p>
        </p:txBody>
      </p:sp>
      <p:cxnSp>
        <p:nvCxnSpPr>
          <p:cNvPr id="5" name="Straight Connector 4">
            <a:extLst>
              <a:ext uri="{FF2B5EF4-FFF2-40B4-BE49-F238E27FC236}">
                <a16:creationId xmlns:a16="http://schemas.microsoft.com/office/drawing/2014/main" id="{589655EF-A535-F4B5-DAEA-FD99E36E41E4}"/>
              </a:ext>
            </a:extLst>
          </p:cNvPr>
          <p:cNvCxnSpPr>
            <a:cxnSpLocks/>
          </p:cNvCxnSpPr>
          <p:nvPr/>
        </p:nvCxnSpPr>
        <p:spPr>
          <a:xfrm>
            <a:off x="4049486" y="5412379"/>
            <a:ext cx="3918857"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73E86C67-056D-0B39-7FA4-EBC83001A32A}"/>
              </a:ext>
            </a:extLst>
          </p:cNvPr>
          <p:cNvCxnSpPr>
            <a:cxnSpLocks/>
          </p:cNvCxnSpPr>
          <p:nvPr/>
        </p:nvCxnSpPr>
        <p:spPr>
          <a:xfrm>
            <a:off x="4270342" y="4724400"/>
            <a:ext cx="3698001" cy="0"/>
          </a:xfrm>
          <a:prstGeom prst="line">
            <a:avLst/>
          </a:prstGeom>
          <a:ln w="76200"/>
        </p:spPr>
        <p:style>
          <a:lnRef idx="1">
            <a:schemeClr val="dk1"/>
          </a:lnRef>
          <a:fillRef idx="0">
            <a:schemeClr val="dk1"/>
          </a:fillRef>
          <a:effectRef idx="0">
            <a:schemeClr val="dk1"/>
          </a:effectRef>
          <a:fontRef idx="minor">
            <a:schemeClr val="tx1"/>
          </a:fontRef>
        </p:style>
      </p:cxnSp>
      <p:pic>
        <p:nvPicPr>
          <p:cNvPr id="7" name="Picture 2" descr="Verbois: principale source d'électricité locale">
            <a:extLst>
              <a:ext uri="{FF2B5EF4-FFF2-40B4-BE49-F238E27FC236}">
                <a16:creationId xmlns:a16="http://schemas.microsoft.com/office/drawing/2014/main" id="{A09EDD8E-C840-5F21-3935-50DA801BC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73" y="3017519"/>
            <a:ext cx="4661885" cy="3148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remière éolienne SIG (Gries, Valais)">
            <a:extLst>
              <a:ext uri="{FF2B5EF4-FFF2-40B4-BE49-F238E27FC236}">
                <a16:creationId xmlns:a16="http://schemas.microsoft.com/office/drawing/2014/main" id="{0CA2D486-F4C9-0ACF-CA55-DDFDC3F30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586" y="3017519"/>
            <a:ext cx="4661885" cy="31482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F522CC-A57B-54A5-AFCD-8436F581DCE1}"/>
                  </a:ext>
                </a:extLst>
              </p:cNvPr>
              <p:cNvSpPr txBox="1"/>
              <p:nvPr/>
            </p:nvSpPr>
            <p:spPr>
              <a:xfrm>
                <a:off x="5002082" y="4197326"/>
                <a:ext cx="2282580" cy="461665"/>
              </a:xfrm>
              <a:prstGeom prst="rect">
                <a:avLst/>
              </a:prstGeom>
              <a:noFill/>
            </p:spPr>
            <p:txBody>
              <a:bodyPr wrap="square" rtlCol="0">
                <a:spAutoFit/>
              </a:bodyPr>
              <a:lstStyle/>
              <a:p>
                <a:pPr fontAlgn="ctr"/>
                <a14:m>
                  <m:oMathPara xmlns:m="http://schemas.openxmlformats.org/officeDocument/2006/math">
                    <m:oMathParaPr>
                      <m:jc m:val="centerGroup"/>
                    </m:oMathParaPr>
                    <m:oMath xmlns:m="http://schemas.openxmlformats.org/officeDocument/2006/math">
                      <m:d>
                        <m:dPr>
                          <m:begChr m:val="|"/>
                          <m:endChr m:val="⟩"/>
                          <m:ctrlPr>
                            <a:rPr lang="en-CA" sz="2400" i="1" smtClean="0">
                              <a:latin typeface="Cambria Math" panose="02040503050406030204" pitchFamily="18" charset="0"/>
                            </a:rPr>
                          </m:ctrlPr>
                        </m:dPr>
                        <m:e>
                          <m:r>
                            <a:rPr lang="en-CA" sz="2400" i="1">
                              <a:latin typeface="Cambria Math" panose="02000603000000000000" pitchFamily="2" charset="0"/>
                            </a:rPr>
                            <m:t>+</m:t>
                          </m:r>
                        </m:e>
                      </m:d>
                      <m:r>
                        <a:rPr lang="en-US" sz="2400" b="0" i="1" smtClean="0">
                          <a:latin typeface="Cambria Math" panose="02000603000000000000" pitchFamily="2" charset="0"/>
                        </a:rPr>
                        <m:t> </m:t>
                      </m:r>
                      <m:d>
                        <m:dPr>
                          <m:begChr m:val="|"/>
                          <m:endChr m:val="⟩"/>
                          <m:ctrlPr>
                            <a:rPr lang="en-CA" sz="2400" i="1">
                              <a:latin typeface="Cambria Math" panose="02040503050406030204" pitchFamily="18" charset="0"/>
                            </a:rPr>
                          </m:ctrlPr>
                        </m:dPr>
                        <m:e>
                          <m:r>
                            <a:rPr lang="en-CA" sz="2400" i="1">
                              <a:latin typeface="Cambria Math" panose="02000603000000000000" pitchFamily="2" charset="0"/>
                            </a:rPr>
                            <m:t>1</m:t>
                          </m:r>
                        </m:e>
                      </m:d>
                      <m:r>
                        <a:rPr lang="en-US" sz="2400" b="0" i="1" smtClean="0">
                          <a:latin typeface="Cambria Math" panose="02000603000000000000" pitchFamily="2" charset="0"/>
                        </a:rPr>
                        <m:t> </m:t>
                      </m:r>
                      <m:d>
                        <m:dPr>
                          <m:begChr m:val="|"/>
                          <m:endChr m:val="⟩"/>
                          <m:ctrlPr>
                            <a:rPr lang="en-CA" sz="2400" i="1">
                              <a:latin typeface="Cambria Math" panose="02040503050406030204" pitchFamily="18" charset="0"/>
                            </a:rPr>
                          </m:ctrlPr>
                        </m:dPr>
                        <m:e>
                          <m:r>
                            <a:rPr lang="en-CA" sz="2400" i="1">
                              <a:latin typeface="Cambria Math" panose="02000603000000000000" pitchFamily="2" charset="0"/>
                            </a:rPr>
                            <m:t>−</m:t>
                          </m:r>
                        </m:e>
                      </m:d>
                      <m:r>
                        <a:rPr lang="en-US" sz="2400" b="0" i="1" smtClean="0">
                          <a:latin typeface="Cambria Math" panose="02000603000000000000" pitchFamily="2" charset="0"/>
                        </a:rPr>
                        <m:t> </m:t>
                      </m:r>
                      <m:d>
                        <m:dPr>
                          <m:begChr m:val="|"/>
                          <m:endChr m:val="⟩"/>
                          <m:ctrlPr>
                            <a:rPr lang="en-CA" sz="2400" i="1">
                              <a:latin typeface="Cambria Math" panose="02040503050406030204" pitchFamily="18" charset="0"/>
                            </a:rPr>
                          </m:ctrlPr>
                        </m:dPr>
                        <m:e>
                          <m:r>
                            <a:rPr lang="en-CA" sz="2400" i="1">
                              <a:latin typeface="Cambria Math" panose="02000603000000000000" pitchFamily="2" charset="0"/>
                            </a:rPr>
                            <m:t>0</m:t>
                          </m:r>
                        </m:e>
                      </m:d>
                    </m:oMath>
                  </m:oMathPara>
                </a14:m>
                <a:endParaRPr lang="en-US" sz="2400"/>
              </a:p>
            </p:txBody>
          </p:sp>
        </mc:Choice>
        <mc:Fallback xmlns="">
          <p:sp>
            <p:nvSpPr>
              <p:cNvPr id="9" name="TextBox 8">
                <a:extLst>
                  <a:ext uri="{FF2B5EF4-FFF2-40B4-BE49-F238E27FC236}">
                    <a16:creationId xmlns:a16="http://schemas.microsoft.com/office/drawing/2014/main" id="{7CF522CC-A57B-54A5-AFCD-8436F581DCE1}"/>
                  </a:ext>
                </a:extLst>
              </p:cNvPr>
              <p:cNvSpPr txBox="1">
                <a:spLocks noRot="1" noChangeAspect="1" noMove="1" noResize="1" noEditPoints="1" noAdjustHandles="1" noChangeArrowheads="1" noChangeShapeType="1" noTextEdit="1"/>
              </p:cNvSpPr>
              <p:nvPr/>
            </p:nvSpPr>
            <p:spPr>
              <a:xfrm>
                <a:off x="5002082" y="4197326"/>
                <a:ext cx="2282580" cy="461665"/>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9407624-79A6-1917-09AC-4E01E25DBF8A}"/>
              </a:ext>
            </a:extLst>
          </p:cNvPr>
          <p:cNvSpPr txBox="1"/>
          <p:nvPr/>
        </p:nvSpPr>
        <p:spPr>
          <a:xfrm>
            <a:off x="5173919" y="4950714"/>
            <a:ext cx="2050561"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2400">
                <a:solidFill>
                  <a:prstClr val="black"/>
                </a:solidFill>
                <a:latin typeface="Calibri"/>
              </a:rPr>
              <a:t>010101010101</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5AFEEAE1-A91D-E120-19E3-B1275E9100C0}"/>
              </a:ext>
            </a:extLst>
          </p:cNvPr>
          <p:cNvSpPr>
            <a:spLocks noGrp="1"/>
          </p:cNvSpPr>
          <p:nvPr>
            <p:ph type="sldNum" sz="quarter" idx="12"/>
          </p:nvPr>
        </p:nvSpPr>
        <p:spPr/>
        <p:txBody>
          <a:bodyPr/>
          <a:lstStyle/>
          <a:p>
            <a:fld id="{5BB3ADA4-89F1-460D-B2C7-F0412672FE97}" type="slidenum">
              <a:rPr lang="LID4096" smtClean="0"/>
              <a:t>29</a:t>
            </a:fld>
            <a:endParaRPr lang="en-US"/>
          </a:p>
        </p:txBody>
      </p:sp>
    </p:spTree>
    <p:extLst>
      <p:ext uri="{BB962C8B-B14F-4D97-AF65-F5344CB8AC3E}">
        <p14:creationId xmlns:p14="http://schemas.microsoft.com/office/powerpoint/2010/main" val="2168107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D810B-7EB8-4EE6-C9F6-686720C68599}"/>
              </a:ext>
            </a:extLst>
          </p:cNvPr>
          <p:cNvSpPr>
            <a:spLocks noGrp="1"/>
          </p:cNvSpPr>
          <p:nvPr>
            <p:ph type="title"/>
          </p:nvPr>
        </p:nvSpPr>
        <p:spPr>
          <a:xfrm>
            <a:off x="686834" y="1153572"/>
            <a:ext cx="3200400" cy="4461163"/>
          </a:xfrm>
        </p:spPr>
        <p:txBody>
          <a:bodyPr>
            <a:normAutofit/>
          </a:bodyPr>
          <a:lstStyle/>
          <a:p>
            <a:r>
              <a:rPr lang="en-US">
                <a:solidFill>
                  <a:srgbClr val="FFFFFF"/>
                </a:solidFill>
              </a:rPr>
              <a:t>Table of Contents</a:t>
            </a:r>
            <a:endParaRPr lang="LID4096">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1E09FE-9162-D128-D597-DF92406F3300}"/>
              </a:ext>
            </a:extLst>
          </p:cNvPr>
          <p:cNvSpPr>
            <a:spLocks noGrp="1"/>
          </p:cNvSpPr>
          <p:nvPr>
            <p:ph idx="1"/>
          </p:nvPr>
        </p:nvSpPr>
        <p:spPr>
          <a:xfrm>
            <a:off x="4447308" y="591344"/>
            <a:ext cx="6906491" cy="5585619"/>
          </a:xfrm>
        </p:spPr>
        <p:txBody>
          <a:bodyPr anchor="ctr">
            <a:normAutofit/>
          </a:bodyPr>
          <a:lstStyle/>
          <a:p>
            <a:r>
              <a:rPr lang="en-US" sz="1800"/>
              <a:t>Motivation and Contributions</a:t>
            </a:r>
          </a:p>
          <a:p>
            <a:r>
              <a:rPr lang="en-US" sz="1800"/>
              <a:t>Security Properties, </a:t>
            </a:r>
            <a:r>
              <a:rPr lang="en-GB" sz="1800"/>
              <a:t>Cryptographic Schemes Compared</a:t>
            </a:r>
          </a:p>
          <a:p>
            <a:r>
              <a:rPr lang="en-GB" sz="1800"/>
              <a:t>Assumptions Comparison of QKD and PQC</a:t>
            </a:r>
          </a:p>
          <a:p>
            <a:r>
              <a:rPr lang="en-GB" sz="1800"/>
              <a:t>Use Case Analysis Framework</a:t>
            </a:r>
          </a:p>
          <a:p>
            <a:r>
              <a:rPr lang="en-GB" sz="1800"/>
              <a:t>Selected Use Case Summaries</a:t>
            </a:r>
          </a:p>
          <a:p>
            <a:r>
              <a:rPr lang="en-GB" sz="1800"/>
              <a:t>Comparative Insights</a:t>
            </a:r>
          </a:p>
          <a:p>
            <a:r>
              <a:rPr lang="en-GB" sz="1800"/>
              <a:t>Recommendations and Conclusions</a:t>
            </a:r>
          </a:p>
          <a:p>
            <a:endParaRPr lang="en-GB" sz="1800"/>
          </a:p>
          <a:p>
            <a:endParaRPr lang="LID4096" sz="1800"/>
          </a:p>
        </p:txBody>
      </p:sp>
      <p:sp>
        <p:nvSpPr>
          <p:cNvPr id="4" name="Slide Number Placeholder 3">
            <a:extLst>
              <a:ext uri="{FF2B5EF4-FFF2-40B4-BE49-F238E27FC236}">
                <a16:creationId xmlns:a16="http://schemas.microsoft.com/office/drawing/2014/main" id="{2F1B1446-56C0-3923-76C3-D25A07FCD869}"/>
              </a:ext>
            </a:extLst>
          </p:cNvPr>
          <p:cNvSpPr>
            <a:spLocks noGrp="1"/>
          </p:cNvSpPr>
          <p:nvPr>
            <p:ph type="sldNum" sz="quarter" idx="12"/>
          </p:nvPr>
        </p:nvSpPr>
        <p:spPr/>
        <p:txBody>
          <a:bodyPr/>
          <a:lstStyle/>
          <a:p>
            <a:fld id="{5BB3ADA4-89F1-460D-B2C7-F0412672FE97}" type="slidenum">
              <a:rPr lang="LID4096" smtClean="0"/>
              <a:t>3</a:t>
            </a:fld>
            <a:endParaRPr lang="en-US"/>
          </a:p>
        </p:txBody>
      </p:sp>
    </p:spTree>
    <p:extLst>
      <p:ext uri="{BB962C8B-B14F-4D97-AF65-F5344CB8AC3E}">
        <p14:creationId xmlns:p14="http://schemas.microsoft.com/office/powerpoint/2010/main" val="3852403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BBACD-9359-5BC1-F9F8-7C9371EC16A9}"/>
              </a:ext>
            </a:extLst>
          </p:cNvPr>
          <p:cNvSpPr>
            <a:spLocks noGrp="1"/>
          </p:cNvSpPr>
          <p:nvPr>
            <p:ph type="title"/>
          </p:nvPr>
        </p:nvSpPr>
        <p:spPr>
          <a:xfrm>
            <a:off x="715710" y="1198418"/>
            <a:ext cx="3200400" cy="4461163"/>
          </a:xfrm>
        </p:spPr>
        <p:txBody>
          <a:bodyPr>
            <a:normAutofit/>
          </a:bodyPr>
          <a:lstStyle/>
          <a:p>
            <a:r>
              <a:rPr lang="en-GB" sz="3100">
                <a:solidFill>
                  <a:srgbClr val="FFFFFF"/>
                </a:solidFill>
              </a:rPr>
              <a:t>Analysis and Recommendation</a:t>
            </a:r>
            <a:endParaRPr lang="LID4096" sz="3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D1AFE5-1531-FF8B-6E0C-63DBF1532702}"/>
              </a:ext>
            </a:extLst>
          </p:cNvPr>
          <p:cNvSpPr>
            <a:spLocks noGrp="1"/>
          </p:cNvSpPr>
          <p:nvPr>
            <p:ph idx="1"/>
          </p:nvPr>
        </p:nvSpPr>
        <p:spPr>
          <a:xfrm>
            <a:off x="4447308" y="591344"/>
            <a:ext cx="6906491" cy="5585619"/>
          </a:xfrm>
        </p:spPr>
        <p:txBody>
          <a:bodyPr anchor="ctr">
            <a:normAutofit/>
          </a:bodyPr>
          <a:lstStyle/>
          <a:p>
            <a:r>
              <a:rPr lang="en-US" sz="2000"/>
              <a:t>Develop a clear threat model specifying data types, protection goals, and attacker profiles.</a:t>
            </a:r>
            <a:br>
              <a:rPr lang="en-US" sz="2000"/>
            </a:br>
            <a:endParaRPr lang="en-US" sz="2000"/>
          </a:p>
          <a:p>
            <a:r>
              <a:rPr lang="en-US" sz="2000"/>
              <a:t>Focus on securing critical infrastructure against code execution and privilege escalation.</a:t>
            </a:r>
            <a:br>
              <a:rPr lang="en-US" sz="2000"/>
            </a:br>
            <a:endParaRPr lang="en-US" sz="2000"/>
          </a:p>
          <a:p>
            <a:r>
              <a:rPr lang="en-US" sz="2000"/>
              <a:t>Consider PQC or conventional strong cryptography before QKD, unless long-term confidentiality is essential.</a:t>
            </a:r>
            <a:br>
              <a:rPr lang="en-US" sz="2000"/>
            </a:br>
            <a:endParaRPr lang="en-US" sz="2000"/>
          </a:p>
          <a:p>
            <a:r>
              <a:rPr lang="en-US" sz="2000"/>
              <a:t>Avoid deploying QKD without a defined and justified security objective.</a:t>
            </a:r>
          </a:p>
          <a:p>
            <a:endParaRPr lang="LID4096" sz="2000"/>
          </a:p>
        </p:txBody>
      </p:sp>
    </p:spTree>
    <p:extLst>
      <p:ext uri="{BB962C8B-B14F-4D97-AF65-F5344CB8AC3E}">
        <p14:creationId xmlns:p14="http://schemas.microsoft.com/office/powerpoint/2010/main" val="219918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33325E-E48B-851B-5DDD-3747E494B578}"/>
              </a:ext>
            </a:extLst>
          </p:cNvPr>
          <p:cNvSpPr/>
          <p:nvPr/>
        </p:nvSpPr>
        <p:spPr>
          <a:xfrm>
            <a:off x="10363200" y="6206836"/>
            <a:ext cx="1149928" cy="484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5" name="Rectangle 4">
            <a:extLst>
              <a:ext uri="{FF2B5EF4-FFF2-40B4-BE49-F238E27FC236}">
                <a16:creationId xmlns:a16="http://schemas.microsoft.com/office/drawing/2014/main" id="{22A54CBB-5DF0-1BDC-D0E6-2ADC3DD622CE}"/>
              </a:ext>
            </a:extLst>
          </p:cNvPr>
          <p:cNvSpPr/>
          <p:nvPr/>
        </p:nvSpPr>
        <p:spPr>
          <a:xfrm>
            <a:off x="10532270" y="6206836"/>
            <a:ext cx="1149928" cy="484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err="1"/>
          </a:p>
        </p:txBody>
      </p:sp>
      <p:sp>
        <p:nvSpPr>
          <p:cNvPr id="6" name="Titel 8">
            <a:extLst>
              <a:ext uri="{FF2B5EF4-FFF2-40B4-BE49-F238E27FC236}">
                <a16:creationId xmlns:a16="http://schemas.microsoft.com/office/drawing/2014/main" id="{DB53B4E6-9DA3-F435-F518-CEBEF2FD2AF3}"/>
              </a:ext>
            </a:extLst>
          </p:cNvPr>
          <p:cNvSpPr>
            <a:spLocks noGrp="1"/>
          </p:cNvSpPr>
          <p:nvPr>
            <p:ph type="title"/>
          </p:nvPr>
        </p:nvSpPr>
        <p:spPr>
          <a:xfrm>
            <a:off x="630366" y="418254"/>
            <a:ext cx="7363295" cy="800825"/>
          </a:xfrm>
        </p:spPr>
        <p:txBody>
          <a:bodyPr/>
          <a:lstStyle/>
          <a:p>
            <a:r>
              <a:rPr lang="en-GB" sz="3600"/>
              <a:t>Genome data </a:t>
            </a:r>
          </a:p>
        </p:txBody>
      </p:sp>
      <p:sp>
        <p:nvSpPr>
          <p:cNvPr id="13" name="TextBox 12">
            <a:extLst>
              <a:ext uri="{FF2B5EF4-FFF2-40B4-BE49-F238E27FC236}">
                <a16:creationId xmlns:a16="http://schemas.microsoft.com/office/drawing/2014/main" id="{46A82151-FF16-3CCA-4EF0-F980F3D35937}"/>
              </a:ext>
            </a:extLst>
          </p:cNvPr>
          <p:cNvSpPr txBox="1"/>
          <p:nvPr/>
        </p:nvSpPr>
        <p:spPr>
          <a:xfrm>
            <a:off x="1106050" y="1372503"/>
            <a:ext cx="9979899" cy="1860552"/>
          </a:xfrm>
          <a:prstGeom prst="rect">
            <a:avLst/>
          </a:prstGeom>
          <a:noFill/>
        </p:spPr>
        <p:txBody>
          <a:bodyPr wrap="square" lIns="0" tIns="0" rIns="0" bIns="0" rtlCol="0">
            <a:noAutofit/>
          </a:bodyPr>
          <a:lstStyle/>
          <a:p>
            <a:pPr>
              <a:lnSpc>
                <a:spcPct val="90000"/>
              </a:lnSpc>
              <a:spcBef>
                <a:spcPts val="600"/>
              </a:spcBef>
              <a:spcAft>
                <a:spcPts val="600"/>
              </a:spcAft>
            </a:pPr>
            <a:r>
              <a:rPr lang="en-US" sz="3200"/>
              <a:t>“Secure the high-speed transfer of large-scale sensitive genome data between two remote sites”</a:t>
            </a:r>
            <a:br>
              <a:rPr lang="en-US" sz="3200"/>
            </a:br>
            <a:r>
              <a:rPr lang="en-US" sz="2400">
                <a:solidFill>
                  <a:schemeClr val="accent2"/>
                </a:solidFill>
              </a:rPr>
              <a:t>- Toshiba</a:t>
            </a:r>
            <a:endParaRPr lang="en-US" sz="2800">
              <a:solidFill>
                <a:schemeClr val="accent2"/>
              </a:solidFill>
            </a:endParaRPr>
          </a:p>
        </p:txBody>
      </p:sp>
      <p:sp>
        <p:nvSpPr>
          <p:cNvPr id="14" name="TextBox 13">
            <a:extLst>
              <a:ext uri="{FF2B5EF4-FFF2-40B4-BE49-F238E27FC236}">
                <a16:creationId xmlns:a16="http://schemas.microsoft.com/office/drawing/2014/main" id="{A83E20BE-7023-3B69-A15A-FBA1C519723C}"/>
              </a:ext>
            </a:extLst>
          </p:cNvPr>
          <p:cNvSpPr txBox="1"/>
          <p:nvPr/>
        </p:nvSpPr>
        <p:spPr>
          <a:xfrm>
            <a:off x="-101090" y="5712612"/>
            <a:ext cx="4413104" cy="413953"/>
          </a:xfrm>
          <a:prstGeom prst="rect">
            <a:avLst/>
          </a:prstGeom>
          <a:noFill/>
        </p:spPr>
        <p:txBody>
          <a:bodyPr wrap="square" lIns="0" tIns="0" rIns="0" bIns="0" rtlCol="0">
            <a:noAutofit/>
          </a:bodyPr>
          <a:lstStyle/>
          <a:p>
            <a:pPr algn="ctr">
              <a:lnSpc>
                <a:spcPct val="90000"/>
              </a:lnSpc>
              <a:spcBef>
                <a:spcPts val="600"/>
              </a:spcBef>
              <a:spcAft>
                <a:spcPts val="600"/>
              </a:spcAft>
            </a:pPr>
            <a:r>
              <a:rPr lang="en-US" sz="2800"/>
              <a:t>Human genome analysis</a:t>
            </a:r>
            <a:endParaRPr lang="en-NL" sz="2800"/>
          </a:p>
        </p:txBody>
      </p:sp>
      <p:cxnSp>
        <p:nvCxnSpPr>
          <p:cNvPr id="15" name="Straight Connector 14">
            <a:extLst>
              <a:ext uri="{FF2B5EF4-FFF2-40B4-BE49-F238E27FC236}">
                <a16:creationId xmlns:a16="http://schemas.microsoft.com/office/drawing/2014/main" id="{871ED865-E95B-E9F5-3648-BA2094FA6E39}"/>
              </a:ext>
            </a:extLst>
          </p:cNvPr>
          <p:cNvCxnSpPr>
            <a:cxnSpLocks/>
          </p:cNvCxnSpPr>
          <p:nvPr/>
        </p:nvCxnSpPr>
        <p:spPr>
          <a:xfrm>
            <a:off x="3722914" y="5106007"/>
            <a:ext cx="4442629" cy="9727"/>
          </a:xfrm>
          <a:prstGeom prst="line">
            <a:avLst/>
          </a:prstGeom>
          <a:ln w="762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CFFC388-19BB-CE73-BF19-27C818A7AF52}"/>
              </a:ext>
            </a:extLst>
          </p:cNvPr>
          <p:cNvCxnSpPr>
            <a:cxnSpLocks/>
          </p:cNvCxnSpPr>
          <p:nvPr/>
        </p:nvCxnSpPr>
        <p:spPr>
          <a:xfrm>
            <a:off x="3566160" y="4423953"/>
            <a:ext cx="5042263" cy="0"/>
          </a:xfrm>
          <a:prstGeom prst="line">
            <a:avLst/>
          </a:prstGeom>
          <a:ln w="762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850AD84-14FE-D0D4-BD59-2BC2363F547D}"/>
                  </a:ext>
                </a:extLst>
              </p:cNvPr>
              <p:cNvSpPr txBox="1"/>
              <p:nvPr/>
            </p:nvSpPr>
            <p:spPr>
              <a:xfrm>
                <a:off x="5002082" y="3896879"/>
                <a:ext cx="2282580" cy="461665"/>
              </a:xfrm>
              <a:prstGeom prst="rect">
                <a:avLst/>
              </a:prstGeom>
              <a:noFill/>
            </p:spPr>
            <p:txBody>
              <a:bodyPr wrap="square" rtlCol="0">
                <a:spAutoFit/>
              </a:bodyPr>
              <a:lstStyle/>
              <a:p>
                <a:pPr fontAlgn="ctr"/>
                <a14:m>
                  <m:oMathPara xmlns:m="http://schemas.openxmlformats.org/officeDocument/2006/math">
                    <m:oMathParaPr>
                      <m:jc m:val="centerGroup"/>
                    </m:oMathParaPr>
                    <m:oMath xmlns:m="http://schemas.openxmlformats.org/officeDocument/2006/math">
                      <m:d>
                        <m:dPr>
                          <m:begChr m:val="|"/>
                          <m:endChr m:val="⟩"/>
                          <m:ctrlPr>
                            <a:rPr lang="en-CA" sz="2400" i="1" smtClean="0">
                              <a:latin typeface="Cambria Math" panose="02040503050406030204" pitchFamily="18" charset="0"/>
                            </a:rPr>
                          </m:ctrlPr>
                        </m:dPr>
                        <m:e>
                          <m:r>
                            <a:rPr lang="en-CA" sz="2400" i="1">
                              <a:latin typeface="Cambria Math" panose="02000603000000000000" pitchFamily="2" charset="0"/>
                            </a:rPr>
                            <m:t>+</m:t>
                          </m:r>
                        </m:e>
                      </m:d>
                      <m:r>
                        <a:rPr lang="en-US" sz="2400" b="0" i="1" smtClean="0">
                          <a:latin typeface="Cambria Math" panose="02000603000000000000" pitchFamily="2" charset="0"/>
                        </a:rPr>
                        <m:t> </m:t>
                      </m:r>
                      <m:d>
                        <m:dPr>
                          <m:begChr m:val="|"/>
                          <m:endChr m:val="⟩"/>
                          <m:ctrlPr>
                            <a:rPr lang="en-CA" sz="2400" i="1">
                              <a:latin typeface="Cambria Math" panose="02040503050406030204" pitchFamily="18" charset="0"/>
                            </a:rPr>
                          </m:ctrlPr>
                        </m:dPr>
                        <m:e>
                          <m:r>
                            <a:rPr lang="en-CA" sz="2400" i="1">
                              <a:latin typeface="Cambria Math" panose="02000603000000000000" pitchFamily="2" charset="0"/>
                            </a:rPr>
                            <m:t>1</m:t>
                          </m:r>
                        </m:e>
                      </m:d>
                      <m:r>
                        <a:rPr lang="en-US" sz="2400" b="0" i="1" smtClean="0">
                          <a:latin typeface="Cambria Math" panose="02000603000000000000" pitchFamily="2" charset="0"/>
                        </a:rPr>
                        <m:t> </m:t>
                      </m:r>
                      <m:d>
                        <m:dPr>
                          <m:begChr m:val="|"/>
                          <m:endChr m:val="⟩"/>
                          <m:ctrlPr>
                            <a:rPr lang="en-CA" sz="2400" i="1">
                              <a:latin typeface="Cambria Math" panose="02040503050406030204" pitchFamily="18" charset="0"/>
                            </a:rPr>
                          </m:ctrlPr>
                        </m:dPr>
                        <m:e>
                          <m:r>
                            <a:rPr lang="en-CA" sz="2400" i="1">
                              <a:latin typeface="Cambria Math" panose="02000603000000000000" pitchFamily="2" charset="0"/>
                            </a:rPr>
                            <m:t>−</m:t>
                          </m:r>
                        </m:e>
                      </m:d>
                      <m:r>
                        <a:rPr lang="en-US" sz="2400" b="0" i="1" smtClean="0">
                          <a:latin typeface="Cambria Math" panose="02000603000000000000" pitchFamily="2" charset="0"/>
                        </a:rPr>
                        <m:t> </m:t>
                      </m:r>
                      <m:d>
                        <m:dPr>
                          <m:begChr m:val="|"/>
                          <m:endChr m:val="⟩"/>
                          <m:ctrlPr>
                            <a:rPr lang="en-CA" sz="2400" i="1">
                              <a:latin typeface="Cambria Math" panose="02040503050406030204" pitchFamily="18" charset="0"/>
                            </a:rPr>
                          </m:ctrlPr>
                        </m:dPr>
                        <m:e>
                          <m:r>
                            <a:rPr lang="en-CA" sz="2400" i="1">
                              <a:latin typeface="Cambria Math" panose="02000603000000000000" pitchFamily="2" charset="0"/>
                            </a:rPr>
                            <m:t>0</m:t>
                          </m:r>
                        </m:e>
                      </m:d>
                    </m:oMath>
                  </m:oMathPara>
                </a14:m>
                <a:endParaRPr lang="en-US" sz="2400"/>
              </a:p>
            </p:txBody>
          </p:sp>
        </mc:Choice>
        <mc:Fallback xmlns="">
          <p:sp>
            <p:nvSpPr>
              <p:cNvPr id="17" name="TextBox 16">
                <a:extLst>
                  <a:ext uri="{FF2B5EF4-FFF2-40B4-BE49-F238E27FC236}">
                    <a16:creationId xmlns:a16="http://schemas.microsoft.com/office/drawing/2014/main" id="{4850AD84-14FE-D0D4-BD59-2BC2363F547D}"/>
                  </a:ext>
                </a:extLst>
              </p:cNvPr>
              <p:cNvSpPr txBox="1">
                <a:spLocks noRot="1" noChangeAspect="1" noMove="1" noResize="1" noEditPoints="1" noAdjustHandles="1" noChangeArrowheads="1" noChangeShapeType="1" noTextEdit="1"/>
              </p:cNvSpPr>
              <p:nvPr/>
            </p:nvSpPr>
            <p:spPr>
              <a:xfrm>
                <a:off x="5002082" y="3896879"/>
                <a:ext cx="2282580" cy="461665"/>
              </a:xfrm>
              <a:prstGeom prst="rect">
                <a:avLst/>
              </a:prstGeom>
              <a:blipFill>
                <a:blip r:embed="rId6"/>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FE172CF6-EE73-3130-D560-DC1DF0C6B9A2}"/>
              </a:ext>
            </a:extLst>
          </p:cNvPr>
          <p:cNvSpPr txBox="1"/>
          <p:nvPr/>
        </p:nvSpPr>
        <p:spPr>
          <a:xfrm>
            <a:off x="4065840" y="4634178"/>
            <a:ext cx="373704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2400">
                <a:solidFill>
                  <a:prstClr val="black"/>
                </a:solidFill>
                <a:latin typeface="Calibri"/>
              </a:rPr>
              <a:t>OTP encrypted genome data</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E98086D3-897D-513C-3487-C31B559495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72" y="2860800"/>
            <a:ext cx="3901002" cy="2812623"/>
          </a:xfrm>
          <a:prstGeom prst="rect">
            <a:avLst/>
          </a:prstGeom>
        </p:spPr>
      </p:pic>
      <p:pic>
        <p:nvPicPr>
          <p:cNvPr id="20" name="Picture 19" descr="A building with glass walls and a walkway  AI-generated content may be incorrect.">
            <a:extLst>
              <a:ext uri="{FF2B5EF4-FFF2-40B4-BE49-F238E27FC236}">
                <a16:creationId xmlns:a16="http://schemas.microsoft.com/office/drawing/2014/main" id="{8674C0C3-2E55-824F-2508-81863CB52C06}"/>
              </a:ext>
            </a:extLst>
          </p:cNvPr>
          <p:cNvPicPr>
            <a:picLocks noChangeAspect="1"/>
          </p:cNvPicPr>
          <p:nvPr/>
        </p:nvPicPr>
        <p:blipFill>
          <a:blip r:embed="rId8">
            <a:extLst>
              <a:ext uri="{28A0092B-C50C-407E-A947-70E740481C1C}">
                <a14:useLocalDpi xmlns:a14="http://schemas.microsoft.com/office/drawing/2010/main" val="0"/>
              </a:ext>
            </a:extLst>
          </a:blip>
          <a:srcRect l="10056" r="9517"/>
          <a:stretch/>
        </p:blipFill>
        <p:spPr>
          <a:xfrm>
            <a:off x="8165543" y="2973870"/>
            <a:ext cx="3952471" cy="2764351"/>
          </a:xfrm>
          <a:prstGeom prst="rect">
            <a:avLst/>
          </a:prstGeom>
        </p:spPr>
      </p:pic>
      <p:sp>
        <p:nvSpPr>
          <p:cNvPr id="21" name="TextBox 20">
            <a:extLst>
              <a:ext uri="{FF2B5EF4-FFF2-40B4-BE49-F238E27FC236}">
                <a16:creationId xmlns:a16="http://schemas.microsoft.com/office/drawing/2014/main" id="{FA4A3EB8-BC93-9E90-FB80-D48E0076CDF9}"/>
              </a:ext>
            </a:extLst>
          </p:cNvPr>
          <p:cNvSpPr txBox="1"/>
          <p:nvPr/>
        </p:nvSpPr>
        <p:spPr>
          <a:xfrm>
            <a:off x="8019239" y="5775414"/>
            <a:ext cx="4413104" cy="413953"/>
          </a:xfrm>
          <a:prstGeom prst="rect">
            <a:avLst/>
          </a:prstGeom>
          <a:noFill/>
        </p:spPr>
        <p:txBody>
          <a:bodyPr wrap="square" lIns="0" tIns="0" rIns="0" bIns="0" rtlCol="0">
            <a:noAutofit/>
          </a:bodyPr>
          <a:lstStyle/>
          <a:p>
            <a:pPr algn="ctr">
              <a:lnSpc>
                <a:spcPct val="90000"/>
              </a:lnSpc>
              <a:spcBef>
                <a:spcPts val="600"/>
              </a:spcBef>
              <a:spcAft>
                <a:spcPts val="600"/>
              </a:spcAft>
            </a:pPr>
            <a:r>
              <a:rPr lang="en-US" sz="2800"/>
              <a:t>University hospital</a:t>
            </a:r>
            <a:endParaRPr lang="en-NL" sz="2800"/>
          </a:p>
        </p:txBody>
      </p:sp>
    </p:spTree>
    <p:extLst>
      <p:ext uri="{BB962C8B-B14F-4D97-AF65-F5344CB8AC3E}">
        <p14:creationId xmlns:p14="http://schemas.microsoft.com/office/powerpoint/2010/main" val="839481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54188-1BA0-EADD-46C5-B128AA2E14B3}"/>
              </a:ext>
            </a:extLst>
          </p:cNvPr>
          <p:cNvSpPr>
            <a:spLocks noGrp="1"/>
          </p:cNvSpPr>
          <p:nvPr>
            <p:ph type="title"/>
          </p:nvPr>
        </p:nvSpPr>
        <p:spPr>
          <a:xfrm>
            <a:off x="686834" y="1153572"/>
            <a:ext cx="3200400" cy="4461163"/>
          </a:xfrm>
        </p:spPr>
        <p:txBody>
          <a:bodyPr>
            <a:normAutofit/>
          </a:bodyPr>
          <a:lstStyle/>
          <a:p>
            <a:r>
              <a:rPr lang="en-GB" sz="3100">
                <a:solidFill>
                  <a:srgbClr val="FFFFFF"/>
                </a:solidFill>
              </a:rPr>
              <a:t>Analysis and Recommendation</a:t>
            </a:r>
            <a:endParaRPr lang="LID4096" sz="3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1A5D7A-6238-D0B5-06CB-04F1A230E851}"/>
              </a:ext>
            </a:extLst>
          </p:cNvPr>
          <p:cNvSpPr>
            <a:spLocks noGrp="1"/>
          </p:cNvSpPr>
          <p:nvPr>
            <p:ph idx="1"/>
          </p:nvPr>
        </p:nvSpPr>
        <p:spPr>
          <a:xfrm>
            <a:off x="4447308" y="591344"/>
            <a:ext cx="6906491" cy="5585619"/>
          </a:xfrm>
        </p:spPr>
        <p:txBody>
          <a:bodyPr anchor="ctr">
            <a:normAutofit/>
          </a:bodyPr>
          <a:lstStyle/>
          <a:p>
            <a:r>
              <a:rPr lang="en-US" sz="2000"/>
              <a:t>Continue using OTP with QKD as it provides strong long-term confidentiality.</a:t>
            </a:r>
            <a:br>
              <a:rPr lang="en-US" sz="2000"/>
            </a:br>
            <a:endParaRPr lang="en-US" sz="2000"/>
          </a:p>
          <a:p>
            <a:r>
              <a:rPr lang="en-US" sz="2000"/>
              <a:t>Explore physical pre-shared key alternatives for short-distance connections to reduce complexity.</a:t>
            </a:r>
            <a:br>
              <a:rPr lang="en-US" sz="2000"/>
            </a:br>
            <a:endParaRPr lang="en-US" sz="2000"/>
          </a:p>
          <a:p>
            <a:r>
              <a:rPr lang="en-US" sz="2000"/>
              <a:t>Ensure proper authentication of OTP-encrypted data (missing in the current setup).</a:t>
            </a:r>
            <a:br>
              <a:rPr lang="en-US" sz="2000"/>
            </a:br>
            <a:endParaRPr lang="en-US" sz="2000"/>
          </a:p>
          <a:p>
            <a:r>
              <a:rPr lang="en-US" sz="2000"/>
              <a:t>Periodically review the cost and practicality of maintaining QKD infrastructure.</a:t>
            </a:r>
          </a:p>
          <a:p>
            <a:endParaRPr lang="LID4096" sz="2000"/>
          </a:p>
        </p:txBody>
      </p:sp>
    </p:spTree>
    <p:extLst>
      <p:ext uri="{BB962C8B-B14F-4D97-AF65-F5344CB8AC3E}">
        <p14:creationId xmlns:p14="http://schemas.microsoft.com/office/powerpoint/2010/main" val="2386586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1947E9-485C-BF5E-401F-02F39B64F1C8}"/>
              </a:ext>
            </a:extLst>
          </p:cNvPr>
          <p:cNvSpPr>
            <a:spLocks noGrp="1"/>
          </p:cNvSpPr>
          <p:nvPr>
            <p:ph type="title"/>
          </p:nvPr>
        </p:nvSpPr>
        <p:spPr>
          <a:xfrm>
            <a:off x="686834" y="1153572"/>
            <a:ext cx="3200400" cy="4461163"/>
          </a:xfrm>
        </p:spPr>
        <p:txBody>
          <a:bodyPr>
            <a:normAutofit/>
          </a:bodyPr>
          <a:lstStyle/>
          <a:p>
            <a:r>
              <a:rPr lang="en-US">
                <a:solidFill>
                  <a:srgbClr val="FFFFFF"/>
                </a:solidFill>
              </a:rPr>
              <a:t>Self Driving Cars</a:t>
            </a:r>
            <a:endParaRPr lang="LID4096">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1">
            <a:extLst>
              <a:ext uri="{FF2B5EF4-FFF2-40B4-BE49-F238E27FC236}">
                <a16:creationId xmlns:a16="http://schemas.microsoft.com/office/drawing/2014/main" id="{686F0112-3B13-C478-17E4-EA17B13E1D3B}"/>
              </a:ext>
            </a:extLst>
          </p:cNvPr>
          <p:cNvSpPr>
            <a:spLocks noGrp="1" noChangeArrowheads="1"/>
          </p:cNvSpPr>
          <p:nvPr>
            <p:ph idx="1"/>
          </p:nvPr>
        </p:nvSpPr>
        <p:spPr bwMode="auto">
          <a:xfrm>
            <a:off x="4288282" y="2731956"/>
            <a:ext cx="6906491" cy="39665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LID4096" altLang="LID4096" sz="1800" b="1" i="0" u="none" strike="noStrike" cap="none" normalizeH="0" baseline="0">
                <a:ln>
                  <a:noFill/>
                </a:ln>
                <a:effectLst/>
                <a:latin typeface="Arial" panose="020B0604020202020204" pitchFamily="34" charset="0"/>
              </a:rPr>
              <a:t>Aim:</a:t>
            </a:r>
            <a:r>
              <a:rPr kumimoji="0" lang="LID4096" altLang="LID4096" sz="1800" b="0" i="0" u="none" strike="noStrike" cap="none" normalizeH="0" baseline="0">
                <a:ln>
                  <a:noFill/>
                </a:ln>
                <a:effectLst/>
                <a:latin typeface="Arial" panose="020B0604020202020204" pitchFamily="34" charset="0"/>
              </a:rPr>
              <a:t> </a:t>
            </a:r>
            <a:endParaRPr kumimoji="0" lang="en-US" altLang="LID4096" sz="18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r>
              <a:rPr lang="en-US" altLang="LID4096" sz="1800">
                <a:latin typeface="Arial" panose="020B0604020202020204" pitchFamily="34" charset="0"/>
              </a:rPr>
              <a:t>1. </a:t>
            </a:r>
            <a:r>
              <a:rPr kumimoji="0" lang="LID4096" altLang="LID4096" sz="1800" b="0" i="0" u="none" strike="noStrike" cap="none" normalizeH="0" baseline="0">
                <a:ln>
                  <a:noFill/>
                </a:ln>
                <a:effectLst/>
                <a:latin typeface="Arial" panose="020B0604020202020204" pitchFamily="34" charset="0"/>
              </a:rPr>
              <a:t>Secure software updates and real-time telemetry data of a self-driving car via encrypted communication.</a:t>
            </a:r>
          </a:p>
          <a:p>
            <a:pPr marL="0" marR="0" lvl="0" indent="0" defTabSz="914400" rtl="0" eaLnBrk="0" fontAlgn="base" latinLnBrk="0" hangingPunct="0">
              <a:spcBef>
                <a:spcPct val="0"/>
              </a:spcBef>
              <a:spcAft>
                <a:spcPts val="600"/>
              </a:spcAft>
              <a:buClrTx/>
              <a:buSzTx/>
              <a:buNone/>
              <a:tabLst/>
            </a:pPr>
            <a:r>
              <a:rPr kumimoji="0" lang="en-US" altLang="LID4096" sz="1800" b="0" i="0" u="none" strike="noStrike" cap="none" normalizeH="0" baseline="0">
                <a:ln>
                  <a:noFill/>
                </a:ln>
                <a:effectLst/>
                <a:latin typeface="Arial" panose="020B0604020202020204" pitchFamily="34" charset="0"/>
              </a:rPr>
              <a:t>2. </a:t>
            </a:r>
            <a:r>
              <a:rPr kumimoji="0" lang="LID4096" altLang="LID4096" sz="1800" b="0" i="0" u="none" strike="noStrike" cap="none" normalizeH="0" baseline="0">
                <a:ln>
                  <a:noFill/>
                </a:ln>
                <a:effectLst/>
                <a:latin typeface="Arial" panose="020B0604020202020204" pitchFamily="34" charset="0"/>
              </a:rPr>
              <a:t>Prevent unauthorized access or tampering during software updates delivered remotely.</a:t>
            </a:r>
            <a:br>
              <a:rPr kumimoji="0" lang="en-US" altLang="LID4096" sz="1800" b="0" i="0" u="none" strike="noStrike" cap="none" normalizeH="0" baseline="0">
                <a:ln>
                  <a:noFill/>
                </a:ln>
                <a:effectLst/>
                <a:latin typeface="Arial" panose="020B0604020202020204" pitchFamily="34" charset="0"/>
              </a:rPr>
            </a:br>
            <a:endParaRPr kumimoji="0" lang="LID4096" altLang="LID4096" sz="18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altLang="LID4096" sz="1800" b="1" i="0" u="none" strike="noStrike" cap="none" normalizeH="0" baseline="0">
                <a:ln>
                  <a:noFill/>
                </a:ln>
                <a:effectLst/>
                <a:latin typeface="Arial" panose="020B0604020202020204" pitchFamily="34" charset="0"/>
              </a:rPr>
              <a:t>Technology:</a:t>
            </a:r>
            <a:r>
              <a:rPr kumimoji="0" lang="LID4096" altLang="LID4096" sz="1800" b="0" i="0" u="none" strike="noStrike" cap="none" normalizeH="0" baseline="0">
                <a:ln>
                  <a:noFill/>
                </a:ln>
                <a:effectLst/>
                <a:latin typeface="Arial" panose="020B0604020202020204" pitchFamily="34" charset="0"/>
              </a:rPr>
              <a:t> </a:t>
            </a:r>
            <a:endParaRPr kumimoji="0" lang="en-US" altLang="LID4096" sz="18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r>
              <a:rPr lang="en-US" altLang="LID4096" sz="1800">
                <a:latin typeface="Arial" panose="020B0604020202020204" pitchFamily="34" charset="0"/>
              </a:rPr>
              <a:t>1. </a:t>
            </a:r>
            <a:r>
              <a:rPr kumimoji="0" lang="LID4096" altLang="LID4096" sz="1800" b="0" i="0" u="none" strike="noStrike" cap="none" normalizeH="0" baseline="0">
                <a:ln>
                  <a:noFill/>
                </a:ln>
                <a:effectLst/>
                <a:latin typeface="Arial" panose="020B0604020202020204" pitchFamily="34" charset="0"/>
              </a:rPr>
              <a:t>QRate QKD system (BB84 protocol) to generate key material at charging/refueling stations via optical fiber.</a:t>
            </a:r>
          </a:p>
          <a:p>
            <a:pPr marL="0" marR="0" lvl="0" indent="0" defTabSz="914400" rtl="0" eaLnBrk="0" fontAlgn="base" latinLnBrk="0" hangingPunct="0">
              <a:spcBef>
                <a:spcPct val="0"/>
              </a:spcBef>
              <a:spcAft>
                <a:spcPts val="600"/>
              </a:spcAft>
              <a:buClrTx/>
              <a:buSzTx/>
              <a:buNone/>
              <a:tabLst/>
            </a:pPr>
            <a:r>
              <a:rPr kumimoji="0" lang="en-US" altLang="LID4096" sz="1800" i="0" u="none" strike="noStrike" cap="none" normalizeH="0" baseline="0">
                <a:ln>
                  <a:noFill/>
                </a:ln>
                <a:effectLst/>
                <a:latin typeface="Arial" panose="020B0604020202020204" pitchFamily="34" charset="0"/>
              </a:rPr>
              <a:t>2</a:t>
            </a:r>
            <a:r>
              <a:rPr kumimoji="0" lang="en-US" altLang="LID4096" sz="1800" b="1" i="0" u="none" strike="noStrike" cap="none" normalizeH="0" baseline="0">
                <a:ln>
                  <a:noFill/>
                </a:ln>
                <a:effectLst/>
                <a:latin typeface="Arial" panose="020B0604020202020204" pitchFamily="34" charset="0"/>
              </a:rPr>
              <a:t>.</a:t>
            </a:r>
            <a:r>
              <a:rPr kumimoji="0" lang="LID4096" altLang="LID4096" sz="1800" b="0" i="0" u="none" strike="noStrike" cap="none" normalizeH="0" baseline="0">
                <a:ln>
                  <a:noFill/>
                </a:ln>
                <a:effectLst/>
                <a:latin typeface="Arial" panose="020B0604020202020204" pitchFamily="34" charset="0"/>
              </a:rPr>
              <a:t>OpenVPN over 4G LTE using QKD-derived keys to protect telemetry data and update traffic.</a:t>
            </a:r>
          </a:p>
          <a:p>
            <a:pPr marL="0" marR="0" lvl="0" indent="0" defTabSz="914400" rtl="0" eaLnBrk="0" fontAlgn="base" latinLnBrk="0" hangingPunct="0">
              <a:spcBef>
                <a:spcPct val="0"/>
              </a:spcBef>
              <a:spcAft>
                <a:spcPts val="600"/>
              </a:spcAft>
              <a:buClrTx/>
              <a:buSzTx/>
              <a:buNone/>
              <a:tabLst/>
            </a:pPr>
            <a:r>
              <a:rPr kumimoji="0" lang="en-US" altLang="LID4096" sz="1800" b="0" i="0" u="none" strike="noStrike" cap="none" normalizeH="0" baseline="0">
                <a:ln>
                  <a:noFill/>
                </a:ln>
                <a:effectLst/>
                <a:latin typeface="Arial" panose="020B0604020202020204" pitchFamily="34" charset="0"/>
              </a:rPr>
              <a:t>3. </a:t>
            </a:r>
            <a:r>
              <a:rPr kumimoji="0" lang="LID4096" altLang="LID4096" sz="1800" b="0" i="0" u="none" strike="noStrike" cap="none" normalizeH="0" baseline="0">
                <a:ln>
                  <a:noFill/>
                </a:ln>
                <a:effectLst/>
                <a:latin typeface="Arial" panose="020B0604020202020204" pitchFamily="34" charset="0"/>
              </a:rPr>
              <a:t>Integration of QKD hardware in the vehicle for periodic key exchange at trusted locations.</a:t>
            </a:r>
          </a:p>
        </p:txBody>
      </p:sp>
      <p:pic>
        <p:nvPicPr>
          <p:cNvPr id="5" name="Picture 4" descr="A white car with the trunk open&#10;&#10;AI-generated content may be incorrect.">
            <a:extLst>
              <a:ext uri="{FF2B5EF4-FFF2-40B4-BE49-F238E27FC236}">
                <a16:creationId xmlns:a16="http://schemas.microsoft.com/office/drawing/2014/main" id="{DB0E570D-C116-C1C6-2D14-7E9EAA1E0E2F}"/>
              </a:ext>
            </a:extLst>
          </p:cNvPr>
          <p:cNvPicPr>
            <a:picLocks noChangeAspect="1"/>
          </p:cNvPicPr>
          <p:nvPr/>
        </p:nvPicPr>
        <p:blipFill>
          <a:blip r:embed="rId2"/>
          <a:stretch>
            <a:fillRect/>
          </a:stretch>
        </p:blipFill>
        <p:spPr>
          <a:xfrm>
            <a:off x="5759172" y="290498"/>
            <a:ext cx="3384827" cy="2535167"/>
          </a:xfrm>
          <a:prstGeom prst="rect">
            <a:avLst/>
          </a:prstGeom>
        </p:spPr>
      </p:pic>
    </p:spTree>
    <p:extLst>
      <p:ext uri="{BB962C8B-B14F-4D97-AF65-F5344CB8AC3E}">
        <p14:creationId xmlns:p14="http://schemas.microsoft.com/office/powerpoint/2010/main" val="4142171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A1817-F616-7872-0A17-1160E32F8E45}"/>
              </a:ext>
            </a:extLst>
          </p:cNvPr>
          <p:cNvSpPr>
            <a:spLocks noGrp="1"/>
          </p:cNvSpPr>
          <p:nvPr>
            <p:ph type="title"/>
          </p:nvPr>
        </p:nvSpPr>
        <p:spPr>
          <a:xfrm>
            <a:off x="686834" y="1153572"/>
            <a:ext cx="3200400" cy="4461163"/>
          </a:xfrm>
        </p:spPr>
        <p:txBody>
          <a:bodyPr>
            <a:normAutofit/>
          </a:bodyPr>
          <a:lstStyle/>
          <a:p>
            <a:r>
              <a:rPr lang="en-GB" sz="3100">
                <a:solidFill>
                  <a:srgbClr val="FFFFFF"/>
                </a:solidFill>
              </a:rPr>
              <a:t>Analysis and Recommendation</a:t>
            </a:r>
            <a:endParaRPr lang="LID4096" sz="310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1">
            <a:extLst>
              <a:ext uri="{FF2B5EF4-FFF2-40B4-BE49-F238E27FC236}">
                <a16:creationId xmlns:a16="http://schemas.microsoft.com/office/drawing/2014/main" id="{FA6250A4-7088-81A9-1074-E32353FF0D72}"/>
              </a:ext>
            </a:extLst>
          </p:cNvPr>
          <p:cNvSpPr>
            <a:spLocks noGrp="1" noChangeArrowheads="1"/>
          </p:cNvSpPr>
          <p:nvPr>
            <p:ph idx="1"/>
          </p:nvPr>
        </p:nvSpPr>
        <p:spPr bwMode="auto">
          <a:xfrm>
            <a:off x="4447308" y="591344"/>
            <a:ext cx="6906491" cy="55856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LID4096" altLang="LID4096" sz="2000" b="0" i="0" u="none" strike="noStrike" cap="none" normalizeH="0" baseline="0">
                <a:ln>
                  <a:noFill/>
                </a:ln>
                <a:effectLst/>
                <a:latin typeface="Arial" panose="020B0604020202020204" pitchFamily="34" charset="0"/>
              </a:rPr>
              <a:t>Use pre-shared keys for rental and privately owned cars, updated during regular maintenance.</a:t>
            </a:r>
            <a:br>
              <a:rPr kumimoji="0" lang="en-US" altLang="LID4096" sz="2000" b="0" i="0" u="none" strike="noStrike" cap="none" normalizeH="0" baseline="0">
                <a:ln>
                  <a:noFill/>
                </a:ln>
                <a:effectLst/>
                <a:latin typeface="Arial" panose="020B0604020202020204" pitchFamily="34" charset="0"/>
              </a:rPr>
            </a:br>
            <a:endParaRPr kumimoji="0" lang="LID4096" altLang="LID4096" sz="20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altLang="LID4096" sz="2000" b="0" i="0" u="none" strike="noStrike" cap="none" normalizeH="0" baseline="0">
                <a:ln>
                  <a:noFill/>
                </a:ln>
                <a:effectLst/>
                <a:latin typeface="Arial" panose="020B0604020202020204" pitchFamily="34" charset="0"/>
              </a:rPr>
              <a:t>Avoid QKD, as it adds complexity without clear security gain for this scenario.</a:t>
            </a:r>
            <a:br>
              <a:rPr kumimoji="0" lang="en-US" altLang="LID4096" sz="2000" b="0" i="0" u="none" strike="noStrike" cap="none" normalizeH="0" baseline="0">
                <a:ln>
                  <a:noFill/>
                </a:ln>
                <a:effectLst/>
                <a:latin typeface="Arial" panose="020B0604020202020204" pitchFamily="34" charset="0"/>
              </a:rPr>
            </a:br>
            <a:endParaRPr kumimoji="0" lang="LID4096" altLang="LID4096" sz="20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altLang="LID4096" sz="2000" b="0" i="0" u="none" strike="noStrike" cap="none" normalizeH="0" baseline="0">
                <a:ln>
                  <a:noFill/>
                </a:ln>
                <a:effectLst/>
                <a:latin typeface="Arial" panose="020B0604020202020204" pitchFamily="34" charset="0"/>
              </a:rPr>
              <a:t>Use existing authenticated channels directly for software updates rather than adding QKD.</a:t>
            </a:r>
          </a:p>
        </p:txBody>
      </p:sp>
    </p:spTree>
    <p:extLst>
      <p:ext uri="{BB962C8B-B14F-4D97-AF65-F5344CB8AC3E}">
        <p14:creationId xmlns:p14="http://schemas.microsoft.com/office/powerpoint/2010/main" val="2178435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7D2D-1D76-4BA0-A01B-6930C6EA1F95}"/>
              </a:ext>
            </a:extLst>
          </p:cNvPr>
          <p:cNvSpPr>
            <a:spLocks noGrp="1"/>
          </p:cNvSpPr>
          <p:nvPr>
            <p:ph type="title"/>
          </p:nvPr>
        </p:nvSpPr>
        <p:spPr>
          <a:xfrm>
            <a:off x="664464" y="319405"/>
            <a:ext cx="7217664" cy="860171"/>
          </a:xfrm>
        </p:spPr>
        <p:txBody>
          <a:bodyPr/>
          <a:lstStyle/>
          <a:p>
            <a:r>
              <a:rPr lang="en-GB" sz="4400" b="1" i="0" u="none" strike="noStrike" baseline="0">
                <a:latin typeface="MyriadPro-Bold"/>
              </a:rPr>
              <a:t>Not considered use cases</a:t>
            </a:r>
            <a:endParaRPr lang="LID4096"/>
          </a:p>
        </p:txBody>
      </p:sp>
      <p:graphicFrame>
        <p:nvGraphicFramePr>
          <p:cNvPr id="8" name="Content Placeholder 2">
            <a:extLst>
              <a:ext uri="{FF2B5EF4-FFF2-40B4-BE49-F238E27FC236}">
                <a16:creationId xmlns:a16="http://schemas.microsoft.com/office/drawing/2014/main" id="{10C2D0EB-8578-3C08-F21B-A07B08A6B2A7}"/>
              </a:ext>
            </a:extLst>
          </p:cNvPr>
          <p:cNvGraphicFramePr>
            <a:graphicFrameLocks noGrp="1"/>
          </p:cNvGraphicFramePr>
          <p:nvPr>
            <p:ph idx="1"/>
            <p:extLst>
              <p:ext uri="{D42A27DB-BD31-4B8C-83A1-F6EECF244321}">
                <p14:modId xmlns:p14="http://schemas.microsoft.com/office/powerpoint/2010/main" val="783280856"/>
              </p:ext>
            </p:extLst>
          </p:nvPr>
        </p:nvGraphicFramePr>
        <p:xfrm>
          <a:off x="6525768" y="1737360"/>
          <a:ext cx="5004816" cy="4801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FB6F7ED7-32B2-77FB-C066-4D25BE545B98}"/>
              </a:ext>
            </a:extLst>
          </p:cNvPr>
          <p:cNvSpPr txBox="1">
            <a:spLocks/>
          </p:cNvSpPr>
          <p:nvPr/>
        </p:nvSpPr>
        <p:spPr>
          <a:xfrm>
            <a:off x="899160" y="1986090"/>
            <a:ext cx="5004816" cy="1894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Network security and attestation</a:t>
            </a:r>
          </a:p>
          <a:p>
            <a:r>
              <a:rPr lang="en-US" sz="2000"/>
              <a:t>QKD as a Cloud Service</a:t>
            </a:r>
          </a:p>
          <a:p>
            <a:r>
              <a:rPr lang="en-US" sz="2000"/>
              <a:t>Security independence of a network provider from QKD device manufacturers</a:t>
            </a:r>
            <a:endParaRPr lang="en-GB" sz="2000"/>
          </a:p>
          <a:p>
            <a:r>
              <a:rPr lang="en-GB" sz="2000"/>
              <a:t>Open Call </a:t>
            </a:r>
            <a:r>
              <a:rPr lang="en-GB" sz="2000" err="1"/>
              <a:t>KaaS</a:t>
            </a:r>
            <a:endParaRPr lang="en-GB" sz="2000"/>
          </a:p>
          <a:p>
            <a:endParaRPr lang="LID4096" sz="2000"/>
          </a:p>
        </p:txBody>
      </p:sp>
      <p:sp>
        <p:nvSpPr>
          <p:cNvPr id="5" name="TextBox 4">
            <a:extLst>
              <a:ext uri="{FF2B5EF4-FFF2-40B4-BE49-F238E27FC236}">
                <a16:creationId xmlns:a16="http://schemas.microsoft.com/office/drawing/2014/main" id="{41365194-922C-71FA-0016-F2986528579F}"/>
              </a:ext>
            </a:extLst>
          </p:cNvPr>
          <p:cNvSpPr txBox="1"/>
          <p:nvPr/>
        </p:nvSpPr>
        <p:spPr>
          <a:xfrm>
            <a:off x="1091184" y="1545336"/>
            <a:ext cx="3791712" cy="369332"/>
          </a:xfrm>
          <a:prstGeom prst="rect">
            <a:avLst/>
          </a:prstGeom>
          <a:noFill/>
        </p:spPr>
        <p:txBody>
          <a:bodyPr wrap="square" rtlCol="0">
            <a:spAutoFit/>
          </a:bodyPr>
          <a:lstStyle/>
          <a:p>
            <a:r>
              <a:rPr lang="en-US" b="1"/>
              <a:t>Limited use as a use-case</a:t>
            </a:r>
            <a:endParaRPr lang="LID4096" b="1"/>
          </a:p>
        </p:txBody>
      </p:sp>
      <p:sp>
        <p:nvSpPr>
          <p:cNvPr id="6" name="TextBox 5">
            <a:extLst>
              <a:ext uri="{FF2B5EF4-FFF2-40B4-BE49-F238E27FC236}">
                <a16:creationId xmlns:a16="http://schemas.microsoft.com/office/drawing/2014/main" id="{8552F621-38D7-B183-A99F-6FD1EDB7BA75}"/>
              </a:ext>
            </a:extLst>
          </p:cNvPr>
          <p:cNvSpPr txBox="1"/>
          <p:nvPr/>
        </p:nvSpPr>
        <p:spPr>
          <a:xfrm>
            <a:off x="6729984" y="1177790"/>
            <a:ext cx="3791712" cy="369332"/>
          </a:xfrm>
          <a:prstGeom prst="rect">
            <a:avLst/>
          </a:prstGeom>
          <a:noFill/>
        </p:spPr>
        <p:txBody>
          <a:bodyPr wrap="square" rtlCol="0">
            <a:spAutoFit/>
          </a:bodyPr>
          <a:lstStyle/>
          <a:p>
            <a:r>
              <a:rPr lang="en-US" b="1"/>
              <a:t>More data needed to analyze</a:t>
            </a:r>
            <a:endParaRPr lang="LID4096" b="1"/>
          </a:p>
        </p:txBody>
      </p:sp>
      <p:sp>
        <p:nvSpPr>
          <p:cNvPr id="51" name="Slide Number Placeholder 50">
            <a:extLst>
              <a:ext uri="{FF2B5EF4-FFF2-40B4-BE49-F238E27FC236}">
                <a16:creationId xmlns:a16="http://schemas.microsoft.com/office/drawing/2014/main" id="{5827779D-E494-D52C-5613-CAA136466DD8}"/>
              </a:ext>
            </a:extLst>
          </p:cNvPr>
          <p:cNvSpPr>
            <a:spLocks noGrp="1"/>
          </p:cNvSpPr>
          <p:nvPr>
            <p:ph type="sldNum" sz="quarter" idx="12"/>
          </p:nvPr>
        </p:nvSpPr>
        <p:spPr/>
        <p:txBody>
          <a:bodyPr/>
          <a:lstStyle/>
          <a:p>
            <a:fld id="{5BB3ADA4-89F1-460D-B2C7-F0412672FE97}" type="slidenum">
              <a:rPr lang="LID4096" smtClean="0"/>
              <a:t>35</a:t>
            </a:fld>
            <a:endParaRPr lang="en-US"/>
          </a:p>
        </p:txBody>
      </p:sp>
    </p:spTree>
    <p:extLst>
      <p:ext uri="{BB962C8B-B14F-4D97-AF65-F5344CB8AC3E}">
        <p14:creationId xmlns:p14="http://schemas.microsoft.com/office/powerpoint/2010/main" val="318378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DB413-764B-42C1-26F3-21735CA20A2F}"/>
              </a:ext>
            </a:extLst>
          </p:cNvPr>
          <p:cNvSpPr>
            <a:spLocks noGrp="1"/>
          </p:cNvSpPr>
          <p:nvPr>
            <p:ph type="title"/>
          </p:nvPr>
        </p:nvSpPr>
        <p:spPr>
          <a:xfrm>
            <a:off x="686834" y="1153572"/>
            <a:ext cx="3200400" cy="4461163"/>
          </a:xfrm>
        </p:spPr>
        <p:txBody>
          <a:bodyPr>
            <a:normAutofit/>
          </a:bodyPr>
          <a:lstStyle/>
          <a:p>
            <a:r>
              <a:rPr lang="en-US" sz="2800">
                <a:solidFill>
                  <a:srgbClr val="FFFFFF"/>
                </a:solidFill>
              </a:rPr>
              <a:t>Conclusion and Recommendations</a:t>
            </a:r>
            <a:endParaRPr lang="LID4096" sz="2800">
              <a:solidFill>
                <a:srgbClr val="FFFFFF"/>
              </a:solidFill>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1">
            <a:extLst>
              <a:ext uri="{FF2B5EF4-FFF2-40B4-BE49-F238E27FC236}">
                <a16:creationId xmlns:a16="http://schemas.microsoft.com/office/drawing/2014/main" id="{7DBBA999-BDB2-B73F-B621-D24A10151A9F}"/>
              </a:ext>
            </a:extLst>
          </p:cNvPr>
          <p:cNvSpPr>
            <a:spLocks noGrp="1" noChangeArrowheads="1"/>
          </p:cNvSpPr>
          <p:nvPr>
            <p:ph idx="1"/>
          </p:nvPr>
        </p:nvSpPr>
        <p:spPr bwMode="auto">
          <a:xfrm>
            <a:off x="4447308" y="591344"/>
            <a:ext cx="6906491" cy="55856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LID4096" altLang="LID4096" sz="2000" b="1" i="0" u="none" strike="noStrike" cap="none" normalizeH="0" baseline="0">
                <a:ln>
                  <a:noFill/>
                </a:ln>
                <a:effectLst/>
                <a:latin typeface="Arial" panose="020B0604020202020204" pitchFamily="34" charset="0"/>
              </a:rPr>
              <a:t>QKD vs. PQC:</a:t>
            </a:r>
            <a:r>
              <a:rPr kumimoji="0" lang="LID4096" altLang="LID4096" sz="2000" b="0" i="0" u="none" strike="noStrike" cap="none" normalizeH="0" baseline="0">
                <a:ln>
                  <a:noFill/>
                </a:ln>
                <a:effectLst/>
                <a:latin typeface="Arial" panose="020B0604020202020204" pitchFamily="34" charset="0"/>
              </a:rPr>
              <a:t> QKD offers theoretical security without computational assumptions, but comes with high cost, poor scalability, and limited practical use.</a:t>
            </a:r>
            <a:br>
              <a:rPr kumimoji="0" lang="en-US" altLang="LID4096" sz="2000" b="0" i="0" u="none" strike="noStrike" cap="none" normalizeH="0" baseline="0">
                <a:ln>
                  <a:noFill/>
                </a:ln>
                <a:effectLst/>
                <a:latin typeface="Arial" panose="020B0604020202020204" pitchFamily="34" charset="0"/>
              </a:rPr>
            </a:br>
            <a:endParaRPr kumimoji="0" lang="LID4096" altLang="LID4096" sz="20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altLang="LID4096" sz="2000" b="1" i="0" u="none" strike="noStrike" cap="none" normalizeH="0" baseline="0">
                <a:ln>
                  <a:noFill/>
                </a:ln>
                <a:effectLst/>
                <a:latin typeface="Arial" panose="020B0604020202020204" pitchFamily="34" charset="0"/>
              </a:rPr>
              <a:t>PQC is more practical:</a:t>
            </a:r>
            <a:r>
              <a:rPr kumimoji="0" lang="LID4096" altLang="LID4096" sz="2000" b="0" i="0" u="none" strike="noStrike" cap="none" normalizeH="0" baseline="0">
                <a:ln>
                  <a:noFill/>
                </a:ln>
                <a:effectLst/>
                <a:latin typeface="Arial" panose="020B0604020202020204" pitchFamily="34" charset="0"/>
              </a:rPr>
              <a:t> Easier to integrate into existing systems; addresses quantum threats effectively for most real-world needs.</a:t>
            </a:r>
            <a:br>
              <a:rPr kumimoji="0" lang="en-US" altLang="LID4096" sz="2000" b="0" i="0" u="none" strike="noStrike" cap="none" normalizeH="0" baseline="0">
                <a:ln>
                  <a:noFill/>
                </a:ln>
                <a:effectLst/>
                <a:latin typeface="Arial" panose="020B0604020202020204" pitchFamily="34" charset="0"/>
              </a:rPr>
            </a:br>
            <a:endParaRPr kumimoji="0" lang="LID4096" altLang="LID4096" sz="20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altLang="LID4096" sz="2000" b="1" i="0" u="none" strike="noStrike" cap="none" normalizeH="0" baseline="0">
                <a:ln>
                  <a:noFill/>
                </a:ln>
                <a:effectLst/>
                <a:latin typeface="Arial" panose="020B0604020202020204" pitchFamily="34" charset="0"/>
              </a:rPr>
              <a:t>Limited advantage for QKD:</a:t>
            </a:r>
            <a:r>
              <a:rPr kumimoji="0" lang="LID4096" altLang="LID4096" sz="2000" b="0" i="0" u="none" strike="noStrike" cap="none" normalizeH="0" baseline="0">
                <a:ln>
                  <a:noFill/>
                </a:ln>
                <a:effectLst/>
                <a:latin typeface="Arial" panose="020B0604020202020204" pitchFamily="34" charset="0"/>
              </a:rPr>
              <a:t> Only useful in niche cases—e.g., short-distance links using OTP for long-term confidentiality (like genome data sharing).</a:t>
            </a:r>
            <a:br>
              <a:rPr kumimoji="0" lang="en-US" altLang="LID4096" sz="2000" b="0" i="0" u="none" strike="noStrike" cap="none" normalizeH="0" baseline="0">
                <a:ln>
                  <a:noFill/>
                </a:ln>
                <a:effectLst/>
                <a:latin typeface="Arial" panose="020B0604020202020204" pitchFamily="34" charset="0"/>
              </a:rPr>
            </a:br>
            <a:endParaRPr kumimoji="0" lang="LID4096" altLang="LID4096" sz="20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LID4096" altLang="LID4096" sz="2000" b="1" i="0" u="none" strike="noStrike" cap="none" normalizeH="0" baseline="0">
                <a:ln>
                  <a:noFill/>
                </a:ln>
                <a:effectLst/>
                <a:latin typeface="Arial" panose="020B0604020202020204" pitchFamily="34" charset="0"/>
              </a:rPr>
              <a:t>Decision point:</a:t>
            </a:r>
            <a:r>
              <a:rPr kumimoji="0" lang="LID4096" altLang="LID4096" sz="2000" b="0" i="0" u="none" strike="noStrike" cap="none" normalizeH="0" baseline="0">
                <a:ln>
                  <a:noFill/>
                </a:ln>
                <a:effectLst/>
                <a:latin typeface="Arial" panose="020B0604020202020204" pitchFamily="34" charset="0"/>
              </a:rPr>
              <a:t> Organizations must weigh trade-offs—QKD’s theoretical strength vs. PQC’s real-world adaptability and efficiency.</a:t>
            </a:r>
          </a:p>
        </p:txBody>
      </p:sp>
      <p:sp>
        <p:nvSpPr>
          <p:cNvPr id="5" name="Slide Number Placeholder 4">
            <a:extLst>
              <a:ext uri="{FF2B5EF4-FFF2-40B4-BE49-F238E27FC236}">
                <a16:creationId xmlns:a16="http://schemas.microsoft.com/office/drawing/2014/main" id="{C68D5954-5DDB-2EC7-15F1-8B0216AC3111}"/>
              </a:ext>
            </a:extLst>
          </p:cNvPr>
          <p:cNvSpPr>
            <a:spLocks noGrp="1"/>
          </p:cNvSpPr>
          <p:nvPr>
            <p:ph type="sldNum" sz="quarter" idx="12"/>
          </p:nvPr>
        </p:nvSpPr>
        <p:spPr/>
        <p:txBody>
          <a:bodyPr/>
          <a:lstStyle/>
          <a:p>
            <a:fld id="{5BB3ADA4-89F1-460D-B2C7-F0412672FE97}" type="slidenum">
              <a:rPr lang="LID4096" smtClean="0"/>
              <a:t>36</a:t>
            </a:fld>
            <a:endParaRPr lang="en-US"/>
          </a:p>
        </p:txBody>
      </p:sp>
    </p:spTree>
    <p:extLst>
      <p:ext uri="{BB962C8B-B14F-4D97-AF65-F5344CB8AC3E}">
        <p14:creationId xmlns:p14="http://schemas.microsoft.com/office/powerpoint/2010/main" val="4263967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48879-AC5A-02C3-7119-9965FC919E13}"/>
              </a:ext>
            </a:extLst>
          </p:cNvPr>
          <p:cNvSpPr>
            <a:spLocks noGrp="1"/>
          </p:cNvSpPr>
          <p:nvPr>
            <p:ph type="title"/>
          </p:nvPr>
        </p:nvSpPr>
        <p:spPr>
          <a:xfrm>
            <a:off x="686834" y="1153572"/>
            <a:ext cx="3200400" cy="4461163"/>
          </a:xfrm>
        </p:spPr>
        <p:txBody>
          <a:bodyPr>
            <a:normAutofit/>
          </a:bodyPr>
          <a:lstStyle/>
          <a:p>
            <a:r>
              <a:rPr lang="en-US" sz="3100">
                <a:solidFill>
                  <a:srgbClr val="FFFFFF"/>
                </a:solidFill>
              </a:rPr>
              <a:t>Acknowledgement and Funding</a:t>
            </a:r>
            <a:endParaRPr lang="LID4096" sz="3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067D93-4EA3-689D-4ECC-F483C696E8AF}"/>
              </a:ext>
            </a:extLst>
          </p:cNvPr>
          <p:cNvSpPr>
            <a:spLocks noGrp="1"/>
          </p:cNvSpPr>
          <p:nvPr>
            <p:ph idx="1"/>
          </p:nvPr>
        </p:nvSpPr>
        <p:spPr>
          <a:xfrm>
            <a:off x="4447308" y="591344"/>
            <a:ext cx="6906491" cy="5585619"/>
          </a:xfrm>
        </p:spPr>
        <p:txBody>
          <a:bodyPr anchor="ctr">
            <a:normAutofit/>
          </a:bodyPr>
          <a:lstStyle/>
          <a:p>
            <a:r>
              <a:rPr lang="en-US" sz="2400"/>
              <a:t>This work was in part funded by the Dutch Ministry of Economic Affairs and Climate Policy (EZK) as part of the Quantum Delta NL National Growth funds on Quantum Technology and by the NWO NWA project FIQCS (NWA.1436.20.005).</a:t>
            </a:r>
          </a:p>
          <a:p>
            <a:r>
              <a:rPr lang="en-US" sz="2400"/>
              <a:t>We thank the anonymous reviewers for their helpful comments on an earlier draft of the paper.</a:t>
            </a:r>
          </a:p>
        </p:txBody>
      </p:sp>
      <p:sp>
        <p:nvSpPr>
          <p:cNvPr id="4" name="Slide Number Placeholder 3">
            <a:extLst>
              <a:ext uri="{FF2B5EF4-FFF2-40B4-BE49-F238E27FC236}">
                <a16:creationId xmlns:a16="http://schemas.microsoft.com/office/drawing/2014/main" id="{FEA066EC-299C-D970-C36C-E3A4DE9BEF52}"/>
              </a:ext>
            </a:extLst>
          </p:cNvPr>
          <p:cNvSpPr>
            <a:spLocks noGrp="1"/>
          </p:cNvSpPr>
          <p:nvPr>
            <p:ph type="sldNum" sz="quarter" idx="12"/>
          </p:nvPr>
        </p:nvSpPr>
        <p:spPr/>
        <p:txBody>
          <a:bodyPr/>
          <a:lstStyle/>
          <a:p>
            <a:fld id="{5BB3ADA4-89F1-460D-B2C7-F0412672FE97}" type="slidenum">
              <a:rPr lang="LID4096" smtClean="0"/>
              <a:t>37</a:t>
            </a:fld>
            <a:endParaRPr lang="en-US"/>
          </a:p>
        </p:txBody>
      </p:sp>
    </p:spTree>
    <p:extLst>
      <p:ext uri="{BB962C8B-B14F-4D97-AF65-F5344CB8AC3E}">
        <p14:creationId xmlns:p14="http://schemas.microsoft.com/office/powerpoint/2010/main" val="1708364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085EB-5003-C000-599E-4B530CE4BAA3}"/>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Reference Slides</a:t>
            </a:r>
          </a:p>
        </p:txBody>
      </p:sp>
      <p:sp>
        <p:nvSpPr>
          <p:cNvPr id="11"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816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567BBA-1717-3831-2AE9-AA9270E8D9D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D68CB2-5DB4-444F-EB80-6046F85D0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57057BE-47B3-4352-5B6A-8972F33EF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C3B346-59AF-0D67-7CEF-051B10EE6A4E}"/>
              </a:ext>
            </a:extLst>
          </p:cNvPr>
          <p:cNvSpPr>
            <a:spLocks noGrp="1"/>
          </p:cNvSpPr>
          <p:nvPr>
            <p:ph type="title"/>
          </p:nvPr>
        </p:nvSpPr>
        <p:spPr>
          <a:xfrm>
            <a:off x="686834" y="1153572"/>
            <a:ext cx="3200400" cy="4461163"/>
          </a:xfrm>
        </p:spPr>
        <p:txBody>
          <a:bodyPr>
            <a:normAutofit/>
          </a:bodyPr>
          <a:lstStyle/>
          <a:p>
            <a:r>
              <a:rPr lang="en-US" sz="3100">
                <a:solidFill>
                  <a:srgbClr val="FFFFFF"/>
                </a:solidFill>
                <a:ea typeface="+mj-lt"/>
                <a:cs typeface="+mj-lt"/>
              </a:rPr>
              <a:t>Appendix: Quantum Authentication</a:t>
            </a:r>
            <a:endParaRPr lang="en-US"/>
          </a:p>
        </p:txBody>
      </p:sp>
      <p:sp>
        <p:nvSpPr>
          <p:cNvPr id="12" name="Arc 11">
            <a:extLst>
              <a:ext uri="{FF2B5EF4-FFF2-40B4-BE49-F238E27FC236}">
                <a16:creationId xmlns:a16="http://schemas.microsoft.com/office/drawing/2014/main" id="{57B61FD6-F26D-888A-943B-B2D6E4528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83FC5C-2F1C-41E5-2D01-3516211BFAED}"/>
              </a:ext>
            </a:extLst>
          </p:cNvPr>
          <p:cNvSpPr>
            <a:spLocks noGrp="1"/>
          </p:cNvSpPr>
          <p:nvPr>
            <p:ph idx="1"/>
          </p:nvPr>
        </p:nvSpPr>
        <p:spPr>
          <a:xfrm>
            <a:off x="4447308" y="591344"/>
            <a:ext cx="6906491" cy="5585619"/>
          </a:xfrm>
        </p:spPr>
        <p:txBody>
          <a:bodyPr anchor="ctr">
            <a:normAutofit/>
          </a:bodyPr>
          <a:lstStyle/>
          <a:p>
            <a:r>
              <a:rPr lang="en-US">
                <a:ea typeface="+mn-lt"/>
                <a:cs typeface="+mn-lt"/>
              </a:rPr>
              <a:t>Authentication of quantum messages:</a:t>
            </a:r>
            <a:br>
              <a:rPr lang="en-US">
                <a:ea typeface="+mn-lt"/>
                <a:cs typeface="+mn-lt"/>
              </a:rPr>
            </a:br>
            <a:r>
              <a:rPr lang="en-US" sz="2000">
                <a:ea typeface="+mn-lt"/>
                <a:cs typeface="+mn-lt"/>
                <a:hlinkClick r:id="rId2"/>
              </a:rPr>
              <a:t>https://arxiv.org/pdf/quant-ph/0205128</a:t>
            </a:r>
            <a:br>
              <a:rPr lang="en-US" sz="2000">
                <a:ea typeface="+mn-lt"/>
                <a:cs typeface="+mn-lt"/>
              </a:rPr>
            </a:br>
            <a:r>
              <a:rPr lang="en-US" sz="2000">
                <a:ea typeface="+mn-lt"/>
                <a:cs typeface="+mn-lt"/>
              </a:rPr>
              <a:t>(messages are quantum)</a:t>
            </a:r>
          </a:p>
          <a:p>
            <a:r>
              <a:rPr lang="en-US">
                <a:ea typeface="+mn-lt"/>
                <a:cs typeface="+mn-lt"/>
              </a:rPr>
              <a:t>Quantum digital signatures:</a:t>
            </a:r>
            <a:br>
              <a:rPr lang="en-US">
                <a:ea typeface="+mn-lt"/>
                <a:cs typeface="+mn-lt"/>
              </a:rPr>
            </a:br>
            <a:r>
              <a:rPr lang="en-US" sz="2000">
                <a:ea typeface="+mn-lt"/>
                <a:cs typeface="+mn-lt"/>
                <a:hlinkClick r:id="rId3"/>
              </a:rPr>
              <a:t>https://arxiv.org/abs/quant-ph/0105032v2</a:t>
            </a:r>
            <a:br>
              <a:rPr lang="en-US" sz="2000">
                <a:ea typeface="+mn-lt"/>
                <a:cs typeface="+mn-lt"/>
              </a:rPr>
            </a:br>
            <a:r>
              <a:rPr lang="en-US" sz="2000">
                <a:ea typeface="+mn-lt"/>
                <a:cs typeface="+mn-lt"/>
              </a:rPr>
              <a:t>(public key is quantum)</a:t>
            </a:r>
          </a:p>
          <a:p>
            <a:r>
              <a:rPr lang="en-US">
                <a:ea typeface="+mn-lt"/>
                <a:cs typeface="+mn-lt"/>
              </a:rPr>
              <a:t>Quantum Identity Authentication</a:t>
            </a:r>
            <a:br>
              <a:rPr lang="en-US">
                <a:ea typeface="+mn-lt"/>
                <a:cs typeface="+mn-lt"/>
              </a:rPr>
            </a:br>
            <a:r>
              <a:rPr lang="en-US" sz="2000">
                <a:ea typeface="+mn-lt"/>
                <a:cs typeface="+mn-lt"/>
                <a:hlinkClick r:id="rId4"/>
              </a:rPr>
              <a:t>https://link.springer.com/article/10.1007/s11128-022-03717-0</a:t>
            </a:r>
            <a:br>
              <a:rPr lang="en-US" sz="2000">
                <a:ea typeface="+mn-lt"/>
                <a:cs typeface="+mn-lt"/>
              </a:rPr>
            </a:br>
            <a:r>
              <a:rPr lang="en-US" sz="2000">
                <a:ea typeface="+mn-lt"/>
                <a:cs typeface="+mn-lt"/>
              </a:rPr>
              <a:t>Not sure why it is needed, given ITS-MACs exist.</a:t>
            </a:r>
            <a:br>
              <a:rPr lang="en-US">
                <a:ea typeface="+mn-lt"/>
                <a:cs typeface="+mn-lt"/>
              </a:rPr>
            </a:br>
            <a:r>
              <a:rPr lang="en-US" sz="1300">
                <a:ea typeface="+mn-lt"/>
                <a:cs typeface="+mn-lt"/>
              </a:rPr>
              <a:t>(Based on a misunderstanding? "Now, as the security of the classical authentication schemes is also based on the complexity of the </a:t>
            </a:r>
            <a:r>
              <a:rPr lang="en-US" sz="1400">
                <a:ea typeface="+mn-lt"/>
                <a:cs typeface="+mn-lt"/>
              </a:rPr>
              <a:t>computational task(s) involved, authentication using classical resources cannot be done in an unconditionally secure manner")</a:t>
            </a:r>
          </a:p>
          <a:p>
            <a:r>
              <a:rPr lang="en-US">
                <a:ea typeface="+mn-lt"/>
                <a:cs typeface="+mn-lt"/>
              </a:rPr>
              <a:t>Something else?</a:t>
            </a:r>
            <a:endParaRPr lang="en-US"/>
          </a:p>
        </p:txBody>
      </p:sp>
      <p:sp>
        <p:nvSpPr>
          <p:cNvPr id="4" name="Slide Number Placeholder 3">
            <a:extLst>
              <a:ext uri="{FF2B5EF4-FFF2-40B4-BE49-F238E27FC236}">
                <a16:creationId xmlns:a16="http://schemas.microsoft.com/office/drawing/2014/main" id="{EF5E346B-63E2-D671-F01B-8320E4494F47}"/>
              </a:ext>
            </a:extLst>
          </p:cNvPr>
          <p:cNvSpPr>
            <a:spLocks noGrp="1"/>
          </p:cNvSpPr>
          <p:nvPr>
            <p:ph type="sldNum" sz="quarter" idx="12"/>
          </p:nvPr>
        </p:nvSpPr>
        <p:spPr/>
        <p:txBody>
          <a:bodyPr/>
          <a:lstStyle/>
          <a:p>
            <a:fld id="{5BB3ADA4-89F1-460D-B2C7-F0412672FE97}" type="slidenum">
              <a:rPr lang="LID4096" smtClean="0"/>
              <a:t>39</a:t>
            </a:fld>
            <a:endParaRPr lang="en-US"/>
          </a:p>
        </p:txBody>
      </p:sp>
    </p:spTree>
    <p:extLst>
      <p:ext uri="{BB962C8B-B14F-4D97-AF65-F5344CB8AC3E}">
        <p14:creationId xmlns:p14="http://schemas.microsoft.com/office/powerpoint/2010/main" val="262541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99A4-B34C-02A8-0B7A-3B604CE1AB49}"/>
              </a:ext>
            </a:extLst>
          </p:cNvPr>
          <p:cNvSpPr>
            <a:spLocks noGrp="1"/>
          </p:cNvSpPr>
          <p:nvPr>
            <p:ph type="title"/>
          </p:nvPr>
        </p:nvSpPr>
        <p:spPr>
          <a:xfrm>
            <a:off x="474423" y="365125"/>
            <a:ext cx="10515600" cy="868031"/>
          </a:xfrm>
        </p:spPr>
        <p:txBody>
          <a:bodyPr/>
          <a:lstStyle/>
          <a:p>
            <a:r>
              <a:rPr lang="en-US"/>
              <a:t>Motivation and Contributions</a:t>
            </a:r>
            <a:endParaRPr lang="LID4096"/>
          </a:p>
        </p:txBody>
      </p:sp>
      <p:pic>
        <p:nvPicPr>
          <p:cNvPr id="4" name="Picture 3">
            <a:extLst>
              <a:ext uri="{FF2B5EF4-FFF2-40B4-BE49-F238E27FC236}">
                <a16:creationId xmlns:a16="http://schemas.microsoft.com/office/drawing/2014/main" id="{7C20A2DA-DB00-0C57-75C3-3C4246339AA6}"/>
              </a:ext>
            </a:extLst>
          </p:cNvPr>
          <p:cNvPicPr>
            <a:picLocks noChangeAspect="1"/>
          </p:cNvPicPr>
          <p:nvPr/>
        </p:nvPicPr>
        <p:blipFill>
          <a:blip r:embed="rId2"/>
          <a:stretch>
            <a:fillRect/>
          </a:stretch>
        </p:blipFill>
        <p:spPr>
          <a:xfrm>
            <a:off x="75416" y="1508924"/>
            <a:ext cx="4273456" cy="1586622"/>
          </a:xfrm>
          <a:prstGeom prst="rect">
            <a:avLst/>
          </a:prstGeom>
        </p:spPr>
      </p:pic>
      <p:pic>
        <p:nvPicPr>
          <p:cNvPr id="5" name="Picture 4">
            <a:extLst>
              <a:ext uri="{FF2B5EF4-FFF2-40B4-BE49-F238E27FC236}">
                <a16:creationId xmlns:a16="http://schemas.microsoft.com/office/drawing/2014/main" id="{A7AB8E2F-DC52-BF38-600E-7BA44F7715D0}"/>
              </a:ext>
            </a:extLst>
          </p:cNvPr>
          <p:cNvPicPr>
            <a:picLocks noChangeAspect="1"/>
          </p:cNvPicPr>
          <p:nvPr/>
        </p:nvPicPr>
        <p:blipFill>
          <a:blip r:embed="rId3"/>
          <a:stretch>
            <a:fillRect/>
          </a:stretch>
        </p:blipFill>
        <p:spPr>
          <a:xfrm>
            <a:off x="4497799" y="1460482"/>
            <a:ext cx="3537523" cy="1981444"/>
          </a:xfrm>
          <a:prstGeom prst="rect">
            <a:avLst/>
          </a:prstGeom>
        </p:spPr>
      </p:pic>
      <p:pic>
        <p:nvPicPr>
          <p:cNvPr id="6" name="Picture 5">
            <a:extLst>
              <a:ext uri="{FF2B5EF4-FFF2-40B4-BE49-F238E27FC236}">
                <a16:creationId xmlns:a16="http://schemas.microsoft.com/office/drawing/2014/main" id="{5EF14B1A-74B4-BEAF-4F75-210529D066CA}"/>
              </a:ext>
            </a:extLst>
          </p:cNvPr>
          <p:cNvPicPr>
            <a:picLocks noChangeAspect="1"/>
          </p:cNvPicPr>
          <p:nvPr/>
        </p:nvPicPr>
        <p:blipFill>
          <a:blip r:embed="rId4"/>
          <a:stretch>
            <a:fillRect/>
          </a:stretch>
        </p:blipFill>
        <p:spPr>
          <a:xfrm>
            <a:off x="216716" y="3322872"/>
            <a:ext cx="3793955" cy="1514205"/>
          </a:xfrm>
          <a:prstGeom prst="rect">
            <a:avLst/>
          </a:prstGeom>
        </p:spPr>
      </p:pic>
      <p:pic>
        <p:nvPicPr>
          <p:cNvPr id="7" name="Picture 6">
            <a:extLst>
              <a:ext uri="{FF2B5EF4-FFF2-40B4-BE49-F238E27FC236}">
                <a16:creationId xmlns:a16="http://schemas.microsoft.com/office/drawing/2014/main" id="{92D8E2FC-BB2F-9A4A-900C-56480895407B}"/>
              </a:ext>
            </a:extLst>
          </p:cNvPr>
          <p:cNvPicPr>
            <a:picLocks noChangeAspect="1"/>
          </p:cNvPicPr>
          <p:nvPr/>
        </p:nvPicPr>
        <p:blipFill>
          <a:blip r:embed="rId5"/>
          <a:stretch>
            <a:fillRect/>
          </a:stretch>
        </p:blipFill>
        <p:spPr>
          <a:xfrm>
            <a:off x="4273456" y="3620981"/>
            <a:ext cx="3615858" cy="1216096"/>
          </a:xfrm>
          <a:prstGeom prst="rect">
            <a:avLst/>
          </a:prstGeom>
        </p:spPr>
      </p:pic>
      <p:pic>
        <p:nvPicPr>
          <p:cNvPr id="8" name="Picture 7">
            <a:extLst>
              <a:ext uri="{FF2B5EF4-FFF2-40B4-BE49-F238E27FC236}">
                <a16:creationId xmlns:a16="http://schemas.microsoft.com/office/drawing/2014/main" id="{C4D9401B-C0A2-282A-A972-228BA6CDBE7A}"/>
              </a:ext>
            </a:extLst>
          </p:cNvPr>
          <p:cNvPicPr>
            <a:picLocks noChangeAspect="1"/>
          </p:cNvPicPr>
          <p:nvPr/>
        </p:nvPicPr>
        <p:blipFill>
          <a:blip r:embed="rId6"/>
          <a:stretch>
            <a:fillRect/>
          </a:stretch>
        </p:blipFill>
        <p:spPr>
          <a:xfrm>
            <a:off x="216716" y="5102725"/>
            <a:ext cx="5515507" cy="1405526"/>
          </a:xfrm>
          <a:prstGeom prst="rect">
            <a:avLst/>
          </a:prstGeom>
        </p:spPr>
      </p:pic>
      <p:sp>
        <p:nvSpPr>
          <p:cNvPr id="9" name="Text Placeholder 13">
            <a:extLst>
              <a:ext uri="{FF2B5EF4-FFF2-40B4-BE49-F238E27FC236}">
                <a16:creationId xmlns:a16="http://schemas.microsoft.com/office/drawing/2014/main" id="{0AEE9EBE-1F4F-AF58-2DC0-FFEF0A37D8BD}"/>
              </a:ext>
            </a:extLst>
          </p:cNvPr>
          <p:cNvSpPr txBox="1">
            <a:spLocks/>
          </p:cNvSpPr>
          <p:nvPr/>
        </p:nvSpPr>
        <p:spPr>
          <a:xfrm>
            <a:off x="8181330" y="1424675"/>
            <a:ext cx="3793953" cy="2543822"/>
          </a:xfrm>
          <a:prstGeom prst="rect">
            <a:avLst/>
          </a:prstGeom>
          <a:solidFill>
            <a:schemeClr val="accent4">
              <a:lumMod val="20000"/>
              <a:lumOff val="80000"/>
            </a:schemeClr>
          </a:solidFill>
        </p:spPr>
        <p:txBody>
          <a:bodyPr lIns="429768" tIns="292608" rIns="292608" bIns="292608"/>
          <a:lstStyle>
            <a:lvl1pPr marL="266700" indent="-2667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2"/>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a:lstStyle>
          <a:p>
            <a:pPr marL="0" lvl="0" indent="0">
              <a:buClr>
                <a:srgbClr val="123EB7"/>
              </a:buClr>
              <a:buNone/>
            </a:pPr>
            <a:r>
              <a:rPr lang="en-US" sz="1800" b="1">
                <a:solidFill>
                  <a:srgbClr val="00030A"/>
                </a:solidFill>
              </a:rPr>
              <a:t>Our observations</a:t>
            </a:r>
          </a:p>
          <a:p>
            <a:pPr marL="0" lvl="0" indent="0">
              <a:buClr>
                <a:srgbClr val="123EB7"/>
              </a:buClr>
              <a:buNone/>
            </a:pPr>
            <a:r>
              <a:rPr lang="en-US" sz="1800">
                <a:solidFill>
                  <a:srgbClr val="00030A"/>
                </a:solidFill>
              </a:rPr>
              <a:t>1. Description only, no concrete security goal</a:t>
            </a:r>
          </a:p>
          <a:p>
            <a:pPr marL="0" lvl="0" indent="0">
              <a:buClr>
                <a:srgbClr val="123EB7"/>
              </a:buClr>
              <a:buNone/>
            </a:pPr>
            <a:r>
              <a:rPr lang="en-US" sz="1800">
                <a:solidFill>
                  <a:srgbClr val="00030A"/>
                </a:solidFill>
              </a:rPr>
              <a:t>2. No comparison with PQC</a:t>
            </a:r>
          </a:p>
          <a:p>
            <a:pPr marL="0" lvl="0" indent="0">
              <a:buClr>
                <a:srgbClr val="123EB7"/>
              </a:buClr>
              <a:buNone/>
            </a:pPr>
            <a:r>
              <a:rPr lang="en-US" sz="1800">
                <a:solidFill>
                  <a:srgbClr val="00030A"/>
                </a:solidFill>
              </a:rPr>
              <a:t>3. Some are only theoretical</a:t>
            </a:r>
          </a:p>
        </p:txBody>
      </p:sp>
      <p:sp>
        <p:nvSpPr>
          <p:cNvPr id="3" name="Slide Number Placeholder 2">
            <a:extLst>
              <a:ext uri="{FF2B5EF4-FFF2-40B4-BE49-F238E27FC236}">
                <a16:creationId xmlns:a16="http://schemas.microsoft.com/office/drawing/2014/main" id="{849F72C2-BE2C-89EC-87E3-7F67F470E93E}"/>
              </a:ext>
            </a:extLst>
          </p:cNvPr>
          <p:cNvSpPr>
            <a:spLocks noGrp="1"/>
          </p:cNvSpPr>
          <p:nvPr>
            <p:ph type="sldNum" sz="quarter" idx="12"/>
          </p:nvPr>
        </p:nvSpPr>
        <p:spPr/>
        <p:txBody>
          <a:bodyPr/>
          <a:lstStyle/>
          <a:p>
            <a:fld id="{5BB3ADA4-89F1-460D-B2C7-F0412672FE97}" type="slidenum">
              <a:rPr lang="LID4096" smtClean="0"/>
              <a:t>4</a:t>
            </a:fld>
            <a:endParaRPr lang="en-US"/>
          </a:p>
        </p:txBody>
      </p:sp>
    </p:spTree>
    <p:extLst>
      <p:ext uri="{BB962C8B-B14F-4D97-AF65-F5344CB8AC3E}">
        <p14:creationId xmlns:p14="http://schemas.microsoft.com/office/powerpoint/2010/main" val="1819990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A26D65-2FFF-626E-566E-EFCC846C5D7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EC3AC24-EC5A-F897-5901-E5C557ED9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E00D69C-0501-018C-42E5-66EBAA2E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37BC00-5E4B-97D5-25BF-84B64E15C6ED}"/>
              </a:ext>
            </a:extLst>
          </p:cNvPr>
          <p:cNvSpPr>
            <a:spLocks noGrp="1"/>
          </p:cNvSpPr>
          <p:nvPr>
            <p:ph type="title"/>
          </p:nvPr>
        </p:nvSpPr>
        <p:spPr>
          <a:xfrm>
            <a:off x="686834" y="1153572"/>
            <a:ext cx="3200400" cy="4461163"/>
          </a:xfrm>
        </p:spPr>
        <p:txBody>
          <a:bodyPr>
            <a:normAutofit/>
          </a:bodyPr>
          <a:lstStyle/>
          <a:p>
            <a:r>
              <a:rPr lang="en-US" sz="3100">
                <a:solidFill>
                  <a:srgbClr val="FFFFFF"/>
                </a:solidFill>
                <a:ea typeface="+mj-lt"/>
                <a:cs typeface="+mj-lt"/>
              </a:rPr>
              <a:t>Appendix:  Combined keys </a:t>
            </a:r>
            <a:endParaRPr lang="en-US" sz="3100">
              <a:solidFill>
                <a:srgbClr val="FFFFFF"/>
              </a:solidFill>
            </a:endParaRPr>
          </a:p>
        </p:txBody>
      </p:sp>
      <p:sp>
        <p:nvSpPr>
          <p:cNvPr id="12" name="Arc 11">
            <a:extLst>
              <a:ext uri="{FF2B5EF4-FFF2-40B4-BE49-F238E27FC236}">
                <a16:creationId xmlns:a16="http://schemas.microsoft.com/office/drawing/2014/main" id="{5F82BF5E-E3A5-C06B-6EC5-DCF730FD4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4F8D2A-91FE-B997-3A34-918CEBB3398A}"/>
              </a:ext>
            </a:extLst>
          </p:cNvPr>
          <p:cNvSpPr>
            <a:spLocks noGrp="1"/>
          </p:cNvSpPr>
          <p:nvPr>
            <p:ph idx="1"/>
          </p:nvPr>
        </p:nvSpPr>
        <p:spPr>
          <a:xfrm>
            <a:off x="4447308" y="591344"/>
            <a:ext cx="6906491" cy="5585619"/>
          </a:xfrm>
        </p:spPr>
        <p:txBody>
          <a:bodyPr anchor="ctr">
            <a:normAutofit/>
          </a:bodyPr>
          <a:lstStyle/>
          <a:p>
            <a:pPr marL="457200" indent="-457200"/>
            <a:r>
              <a:rPr lang="en-US">
                <a:ea typeface="+mn-lt"/>
                <a:cs typeface="+mn-lt"/>
              </a:rPr>
              <a:t>Combine multiple keys, so that Eve must break more than one key establishment</a:t>
            </a:r>
            <a:endParaRPr lang="en-US"/>
          </a:p>
          <a:p>
            <a:pPr marL="914400" lvl="1" indent="-457200"/>
            <a:r>
              <a:rPr lang="en-US">
                <a:ea typeface="+mn-lt"/>
                <a:cs typeface="+mn-lt"/>
              </a:rPr>
              <a:t>PQC + Classical</a:t>
            </a:r>
          </a:p>
          <a:p>
            <a:pPr marL="914400" lvl="1" indent="-457200"/>
            <a:r>
              <a:rPr lang="en-US">
                <a:ea typeface="+mn-lt"/>
                <a:cs typeface="+mn-lt"/>
              </a:rPr>
              <a:t>QKD + PQC</a:t>
            </a:r>
          </a:p>
          <a:p>
            <a:pPr marL="914400" lvl="1" indent="-457200"/>
            <a:r>
              <a:rPr lang="en-US">
                <a:ea typeface="+mn-lt"/>
                <a:cs typeface="+mn-lt"/>
              </a:rPr>
              <a:t>QKD + PQC + Classical</a:t>
            </a:r>
          </a:p>
          <a:p>
            <a:pPr marL="914400" lvl="1" indent="-457200"/>
            <a:r>
              <a:rPr lang="en-US">
                <a:ea typeface="+mn-lt"/>
                <a:cs typeface="+mn-lt"/>
              </a:rPr>
              <a:t>...</a:t>
            </a:r>
          </a:p>
          <a:p>
            <a:pPr marL="0" indent="0">
              <a:buNone/>
            </a:pPr>
            <a:endParaRPr lang="en-US">
              <a:ea typeface="+mn-lt"/>
              <a:cs typeface="+mn-lt"/>
            </a:endParaRPr>
          </a:p>
          <a:p>
            <a:pPr marL="457200" indent="-457200"/>
            <a:r>
              <a:rPr lang="en-US">
                <a:ea typeface="+mn-lt"/>
                <a:cs typeface="+mn-lt"/>
              </a:rPr>
              <a:t>Many existing combiners use cryptographic hash functions</a:t>
            </a:r>
          </a:p>
          <a:p>
            <a:pPr marL="914400" lvl="1" indent="-457200"/>
            <a:r>
              <a:rPr lang="en-US">
                <a:ea typeface="+mn-lt"/>
                <a:cs typeface="+mn-lt"/>
              </a:rPr>
              <a:t>Not information theoretically secure</a:t>
            </a:r>
          </a:p>
          <a:p>
            <a:pPr marL="457200" indent="-457200"/>
            <a:r>
              <a:rPr lang="en-US"/>
              <a:t>Used for ITS data encryption?</a:t>
            </a:r>
          </a:p>
        </p:txBody>
      </p:sp>
      <p:sp>
        <p:nvSpPr>
          <p:cNvPr id="4" name="Slide Number Placeholder 3">
            <a:extLst>
              <a:ext uri="{FF2B5EF4-FFF2-40B4-BE49-F238E27FC236}">
                <a16:creationId xmlns:a16="http://schemas.microsoft.com/office/drawing/2014/main" id="{4FB91A51-35C5-79A1-759D-AEB92C714F73}"/>
              </a:ext>
            </a:extLst>
          </p:cNvPr>
          <p:cNvSpPr>
            <a:spLocks noGrp="1"/>
          </p:cNvSpPr>
          <p:nvPr>
            <p:ph type="sldNum" sz="quarter" idx="12"/>
          </p:nvPr>
        </p:nvSpPr>
        <p:spPr/>
        <p:txBody>
          <a:bodyPr/>
          <a:lstStyle/>
          <a:p>
            <a:fld id="{5BB3ADA4-89F1-460D-B2C7-F0412672FE97}" type="slidenum">
              <a:rPr lang="LID4096" smtClean="0"/>
              <a:t>40</a:t>
            </a:fld>
            <a:endParaRPr lang="en-US"/>
          </a:p>
        </p:txBody>
      </p:sp>
    </p:spTree>
    <p:extLst>
      <p:ext uri="{BB962C8B-B14F-4D97-AF65-F5344CB8AC3E}">
        <p14:creationId xmlns:p14="http://schemas.microsoft.com/office/powerpoint/2010/main" val="2944567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DDC9-E2D4-0F83-6836-C1107B9325E5}"/>
              </a:ext>
            </a:extLst>
          </p:cNvPr>
          <p:cNvSpPr>
            <a:spLocks noGrp="1"/>
          </p:cNvSpPr>
          <p:nvPr>
            <p:ph type="title"/>
          </p:nvPr>
        </p:nvSpPr>
        <p:spPr>
          <a:xfrm>
            <a:off x="369073" y="304558"/>
            <a:ext cx="10515600" cy="1325563"/>
          </a:xfrm>
        </p:spPr>
        <p:txBody>
          <a:bodyPr/>
          <a:lstStyle/>
          <a:p>
            <a:r>
              <a:rPr lang="en-US"/>
              <a:t>Backup for disaster recovery</a:t>
            </a:r>
            <a:endParaRPr lang="LID4096"/>
          </a:p>
        </p:txBody>
      </p:sp>
      <p:pic>
        <p:nvPicPr>
          <p:cNvPr id="5" name="Content Placeholder 4">
            <a:extLst>
              <a:ext uri="{FF2B5EF4-FFF2-40B4-BE49-F238E27FC236}">
                <a16:creationId xmlns:a16="http://schemas.microsoft.com/office/drawing/2014/main" id="{71C08A26-5BE1-ED99-601D-2548738625B1}"/>
              </a:ext>
            </a:extLst>
          </p:cNvPr>
          <p:cNvPicPr>
            <a:picLocks noGrp="1" noChangeAspect="1"/>
          </p:cNvPicPr>
          <p:nvPr>
            <p:ph idx="1"/>
          </p:nvPr>
        </p:nvPicPr>
        <p:blipFill>
          <a:blip r:embed="rId2"/>
          <a:stretch>
            <a:fillRect/>
          </a:stretch>
        </p:blipFill>
        <p:spPr>
          <a:xfrm>
            <a:off x="2378333" y="1533651"/>
            <a:ext cx="6001588" cy="2857899"/>
          </a:xfrm>
        </p:spPr>
      </p:pic>
      <p:sp>
        <p:nvSpPr>
          <p:cNvPr id="7" name="TextBox 6">
            <a:extLst>
              <a:ext uri="{FF2B5EF4-FFF2-40B4-BE49-F238E27FC236}">
                <a16:creationId xmlns:a16="http://schemas.microsoft.com/office/drawing/2014/main" id="{A8081EC2-0301-59EE-2F82-85F542541EE5}"/>
              </a:ext>
            </a:extLst>
          </p:cNvPr>
          <p:cNvSpPr txBox="1"/>
          <p:nvPr/>
        </p:nvSpPr>
        <p:spPr>
          <a:xfrm>
            <a:off x="2030569" y="4867552"/>
            <a:ext cx="7416836" cy="369332"/>
          </a:xfrm>
          <a:prstGeom prst="rect">
            <a:avLst/>
          </a:prstGeom>
          <a:noFill/>
        </p:spPr>
        <p:txBody>
          <a:bodyPr wrap="square">
            <a:spAutoFit/>
          </a:bodyPr>
          <a:lstStyle/>
          <a:p>
            <a:r>
              <a:rPr lang="en-US" sz="1800" b="0" i="0" u="none" strike="noStrike" baseline="0" err="1">
                <a:latin typeface="WarnockPro-Regular"/>
              </a:rPr>
              <a:t>Cerberis</a:t>
            </a:r>
            <a:r>
              <a:rPr lang="en-US" sz="1800" b="0" i="0" u="none" strike="noStrike" baseline="0">
                <a:latin typeface="WarnockPro-Regular"/>
              </a:rPr>
              <a:t> QKD devices to combine layer 2 Ethernet encryption using AES-256</a:t>
            </a:r>
            <a:endParaRPr lang="LID4096"/>
          </a:p>
        </p:txBody>
      </p:sp>
      <p:sp>
        <p:nvSpPr>
          <p:cNvPr id="3" name="Slide Number Placeholder 2">
            <a:extLst>
              <a:ext uri="{FF2B5EF4-FFF2-40B4-BE49-F238E27FC236}">
                <a16:creationId xmlns:a16="http://schemas.microsoft.com/office/drawing/2014/main" id="{742B42D3-E3DF-E9B8-8DC3-8BB1727631D2}"/>
              </a:ext>
            </a:extLst>
          </p:cNvPr>
          <p:cNvSpPr>
            <a:spLocks noGrp="1"/>
          </p:cNvSpPr>
          <p:nvPr>
            <p:ph type="sldNum" sz="quarter" idx="12"/>
          </p:nvPr>
        </p:nvSpPr>
        <p:spPr/>
        <p:txBody>
          <a:bodyPr/>
          <a:lstStyle/>
          <a:p>
            <a:fld id="{5BB3ADA4-89F1-460D-B2C7-F0412672FE97}" type="slidenum">
              <a:rPr lang="LID4096" smtClean="0"/>
              <a:t>41</a:t>
            </a:fld>
            <a:endParaRPr lang="en-US"/>
          </a:p>
        </p:txBody>
      </p:sp>
    </p:spTree>
    <p:extLst>
      <p:ext uri="{BB962C8B-B14F-4D97-AF65-F5344CB8AC3E}">
        <p14:creationId xmlns:p14="http://schemas.microsoft.com/office/powerpoint/2010/main" val="318138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DD88-B742-FB40-8304-63E7292097D7}"/>
              </a:ext>
            </a:extLst>
          </p:cNvPr>
          <p:cNvSpPr>
            <a:spLocks noGrp="1"/>
          </p:cNvSpPr>
          <p:nvPr>
            <p:ph type="title"/>
          </p:nvPr>
        </p:nvSpPr>
        <p:spPr>
          <a:xfrm>
            <a:off x="708102" y="207149"/>
            <a:ext cx="10515600" cy="1325563"/>
          </a:xfrm>
        </p:spPr>
        <p:txBody>
          <a:bodyPr/>
          <a:lstStyle/>
          <a:p>
            <a:r>
              <a:rPr lang="en-US"/>
              <a:t>Harvest now, decrypt later</a:t>
            </a:r>
          </a:p>
        </p:txBody>
      </p:sp>
      <p:grpSp>
        <p:nvGrpSpPr>
          <p:cNvPr id="28" name="Group 27">
            <a:extLst>
              <a:ext uri="{FF2B5EF4-FFF2-40B4-BE49-F238E27FC236}">
                <a16:creationId xmlns:a16="http://schemas.microsoft.com/office/drawing/2014/main" id="{07AA1A5D-DFAD-C34C-352E-FE4CB1BEE07B}"/>
              </a:ext>
            </a:extLst>
          </p:cNvPr>
          <p:cNvGrpSpPr/>
          <p:nvPr/>
        </p:nvGrpSpPr>
        <p:grpSpPr>
          <a:xfrm>
            <a:off x="1060741" y="1623011"/>
            <a:ext cx="10062158" cy="5232367"/>
            <a:chOff x="2463937" y="2273497"/>
            <a:chExt cx="6698209" cy="3485341"/>
          </a:xfrm>
        </p:grpSpPr>
        <p:pic>
          <p:nvPicPr>
            <p:cNvPr id="4" name="Picture 3" descr="A picture containing person, person&#10;&#10;Description automatically generated">
              <a:extLst>
                <a:ext uri="{FF2B5EF4-FFF2-40B4-BE49-F238E27FC236}">
                  <a16:creationId xmlns:a16="http://schemas.microsoft.com/office/drawing/2014/main" id="{5973A27A-AF43-4124-9E90-D318881A4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152" y="2466834"/>
              <a:ext cx="729857" cy="750766"/>
            </a:xfrm>
            <a:prstGeom prst="rect">
              <a:avLst/>
            </a:prstGeom>
          </p:spPr>
        </p:pic>
        <p:pic>
          <p:nvPicPr>
            <p:cNvPr id="5" name="Picture 4" descr="A picture containing toy&#10;&#10;Description automatically generated">
              <a:extLst>
                <a:ext uri="{FF2B5EF4-FFF2-40B4-BE49-F238E27FC236}">
                  <a16:creationId xmlns:a16="http://schemas.microsoft.com/office/drawing/2014/main" id="{2F9D9535-B9E0-4FC7-8737-5E18B2C4E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63937" y="2273497"/>
              <a:ext cx="632131" cy="1138972"/>
            </a:xfrm>
            <a:prstGeom prst="rect">
              <a:avLst/>
            </a:prstGeom>
          </p:spPr>
        </p:pic>
        <p:cxnSp>
          <p:nvCxnSpPr>
            <p:cNvPr id="6" name="Straight Arrow Connector 5">
              <a:extLst>
                <a:ext uri="{FF2B5EF4-FFF2-40B4-BE49-F238E27FC236}">
                  <a16:creationId xmlns:a16="http://schemas.microsoft.com/office/drawing/2014/main" id="{711E9184-3D22-446C-B975-4E7804760F29}"/>
                </a:ext>
              </a:extLst>
            </p:cNvPr>
            <p:cNvCxnSpPr>
              <a:cxnSpLocks/>
            </p:cNvCxnSpPr>
            <p:nvPr/>
          </p:nvCxnSpPr>
          <p:spPr>
            <a:xfrm>
              <a:off x="3224862" y="3042699"/>
              <a:ext cx="1130247" cy="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 name="Graphic 12" descr="Database with solid fill">
              <a:extLst>
                <a:ext uri="{FF2B5EF4-FFF2-40B4-BE49-F238E27FC236}">
                  <a16:creationId xmlns:a16="http://schemas.microsoft.com/office/drawing/2014/main" id="{791A9150-DC18-4AFA-813F-1E633CE335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1172" y="4265983"/>
              <a:ext cx="540355" cy="540355"/>
            </a:xfrm>
            <a:prstGeom prst="rect">
              <a:avLst/>
            </a:prstGeom>
          </p:spPr>
        </p:pic>
        <p:pic>
          <p:nvPicPr>
            <p:cNvPr id="8" name="Picture 7" descr="A close-up of a machine&#10;&#10;Description automatically generated with low confidence">
              <a:extLst>
                <a:ext uri="{FF2B5EF4-FFF2-40B4-BE49-F238E27FC236}">
                  <a16:creationId xmlns:a16="http://schemas.microsoft.com/office/drawing/2014/main" id="{4B3C8D99-C2E4-476D-9141-B8F8CB6E23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1002" y="2964154"/>
              <a:ext cx="792929" cy="1534097"/>
            </a:xfrm>
            <a:prstGeom prst="rect">
              <a:avLst/>
            </a:prstGeom>
          </p:spPr>
        </p:pic>
        <p:cxnSp>
          <p:nvCxnSpPr>
            <p:cNvPr id="9" name="Straight Arrow Connector 8">
              <a:extLst>
                <a:ext uri="{FF2B5EF4-FFF2-40B4-BE49-F238E27FC236}">
                  <a16:creationId xmlns:a16="http://schemas.microsoft.com/office/drawing/2014/main" id="{48B678D1-8737-480A-8AAF-BD3CB6137B21}"/>
                </a:ext>
              </a:extLst>
            </p:cNvPr>
            <p:cNvCxnSpPr/>
            <p:nvPr/>
          </p:nvCxnSpPr>
          <p:spPr>
            <a:xfrm>
              <a:off x="2463938" y="4903521"/>
              <a:ext cx="650889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95352E-E2E6-4CC0-9A70-660CC56C458C}"/>
                </a:ext>
              </a:extLst>
            </p:cNvPr>
            <p:cNvCxnSpPr>
              <a:cxnSpLocks/>
            </p:cNvCxnSpPr>
            <p:nvPr/>
          </p:nvCxnSpPr>
          <p:spPr>
            <a:xfrm flipV="1">
              <a:off x="5718383" y="2273497"/>
              <a:ext cx="0" cy="321030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38FDEE-71DB-414E-AC45-2427D407C7E8}"/>
                </a:ext>
              </a:extLst>
            </p:cNvPr>
            <p:cNvCxnSpPr>
              <a:cxnSpLocks/>
            </p:cNvCxnSpPr>
            <p:nvPr/>
          </p:nvCxnSpPr>
          <p:spPr>
            <a:xfrm>
              <a:off x="3765493" y="4790236"/>
              <a:ext cx="0" cy="2514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0">
              <a:extLst>
                <a:ext uri="{FF2B5EF4-FFF2-40B4-BE49-F238E27FC236}">
                  <a16:creationId xmlns:a16="http://schemas.microsoft.com/office/drawing/2014/main" id="{45BE7A31-3F00-4835-AF73-1229E95B569D}"/>
                </a:ext>
              </a:extLst>
            </p:cNvPr>
            <p:cNvSpPr txBox="1"/>
            <p:nvPr/>
          </p:nvSpPr>
          <p:spPr>
            <a:xfrm>
              <a:off x="3481066" y="5034076"/>
              <a:ext cx="582147"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black"/>
                  </a:solidFill>
                  <a:effectLst/>
                  <a:uLnTx/>
                  <a:uFillTx/>
                  <a:latin typeface="Calibri"/>
                  <a:ea typeface="+mn-ea"/>
                  <a:cs typeface="+mn-cs"/>
                </a:rPr>
                <a:t>today</a:t>
              </a:r>
            </a:p>
          </p:txBody>
        </p:sp>
        <p:sp>
          <p:nvSpPr>
            <p:cNvPr id="13" name="TextBox 31">
              <a:extLst>
                <a:ext uri="{FF2B5EF4-FFF2-40B4-BE49-F238E27FC236}">
                  <a16:creationId xmlns:a16="http://schemas.microsoft.com/office/drawing/2014/main" id="{1D242649-3CDD-47A7-BB3C-3FFD0DD25D60}"/>
                </a:ext>
              </a:extLst>
            </p:cNvPr>
            <p:cNvSpPr txBox="1"/>
            <p:nvPr/>
          </p:nvSpPr>
          <p:spPr>
            <a:xfrm>
              <a:off x="6346092" y="5043257"/>
              <a:ext cx="617477" cy="7155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black"/>
                  </a:solidFill>
                  <a:effectLst/>
                  <a:uLnTx/>
                  <a:uFillTx/>
                  <a:latin typeface="Calibri"/>
                  <a:ea typeface="+mn-ea"/>
                  <a:cs typeface="+mn-cs"/>
                </a:rPr>
                <a:t>2030?</a:t>
              </a:r>
              <a:br>
                <a:rPr kumimoji="0" lang="en-CA" sz="1350" b="0" i="0" u="none" strike="noStrike" kern="1200" cap="none" spc="0" normalizeH="0" baseline="0" noProof="0">
                  <a:ln>
                    <a:noFill/>
                  </a:ln>
                  <a:solidFill>
                    <a:prstClr val="black"/>
                  </a:solidFill>
                  <a:effectLst/>
                  <a:uLnTx/>
                  <a:uFillTx/>
                  <a:latin typeface="Calibri"/>
                  <a:ea typeface="+mn-ea"/>
                  <a:cs typeface="+mn-cs"/>
                </a:rPr>
              </a:br>
              <a:r>
                <a:rPr kumimoji="0" lang="en-CA" sz="1350" b="0" i="0" u="none" strike="noStrike" kern="1200" cap="none" spc="0" normalizeH="0" baseline="0" noProof="0">
                  <a:ln>
                    <a:noFill/>
                  </a:ln>
                  <a:solidFill>
                    <a:prstClr val="black"/>
                  </a:solidFill>
                  <a:effectLst/>
                  <a:uLnTx/>
                  <a:uFillTx/>
                  <a:latin typeface="Calibri"/>
                  <a:ea typeface="+mn-ea"/>
                  <a:cs typeface="+mn-cs"/>
                </a:rPr>
                <a:t>2050?</a:t>
              </a:r>
              <a:br>
                <a:rPr kumimoji="0" lang="en-CA" sz="1350" b="0" i="0" u="none" strike="noStrike" kern="1200" cap="none" spc="0" normalizeH="0" baseline="0" noProof="0">
                  <a:ln>
                    <a:noFill/>
                  </a:ln>
                  <a:solidFill>
                    <a:prstClr val="black"/>
                  </a:solidFill>
                  <a:effectLst/>
                  <a:uLnTx/>
                  <a:uFillTx/>
                  <a:latin typeface="Calibri"/>
                  <a:ea typeface="+mn-ea"/>
                  <a:cs typeface="+mn-cs"/>
                </a:rPr>
              </a:br>
              <a:r>
                <a:rPr kumimoji="0" lang="en-CA" sz="1350" b="0" i="0" u="none" strike="noStrike" kern="1200" cap="none" spc="0" normalizeH="0" baseline="0" noProof="0">
                  <a:ln>
                    <a:noFill/>
                  </a:ln>
                  <a:solidFill>
                    <a:prstClr val="black"/>
                  </a:solidFill>
                  <a:effectLst/>
                  <a:uLnTx/>
                  <a:uFillTx/>
                  <a:latin typeface="Calibri"/>
                  <a:ea typeface="+mn-ea"/>
                  <a:cs typeface="+mn-cs"/>
                </a:rPr>
                <a:t>2100?</a:t>
              </a:r>
            </a:p>
          </p:txBody>
        </p:sp>
        <p:cxnSp>
          <p:nvCxnSpPr>
            <p:cNvPr id="14" name="Connector: Curved 13">
              <a:extLst>
                <a:ext uri="{FF2B5EF4-FFF2-40B4-BE49-F238E27FC236}">
                  <a16:creationId xmlns:a16="http://schemas.microsoft.com/office/drawing/2014/main" id="{D20BB8EC-C888-4DD8-9C43-763C43288B9A}"/>
                </a:ext>
              </a:extLst>
            </p:cNvPr>
            <p:cNvCxnSpPr>
              <a:cxnSpLocks/>
            </p:cNvCxnSpPr>
            <p:nvPr/>
          </p:nvCxnSpPr>
          <p:spPr>
            <a:xfrm rot="5400000">
              <a:off x="3163024" y="3657655"/>
              <a:ext cx="1216655" cy="1"/>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37">
              <a:extLst>
                <a:ext uri="{FF2B5EF4-FFF2-40B4-BE49-F238E27FC236}">
                  <a16:creationId xmlns:a16="http://schemas.microsoft.com/office/drawing/2014/main" id="{00870A8E-7BBD-4AE7-A07B-0DFDD5097527}"/>
                </a:ext>
              </a:extLst>
            </p:cNvPr>
            <p:cNvSpPr txBox="1"/>
            <p:nvPr/>
          </p:nvSpPr>
          <p:spPr>
            <a:xfrm>
              <a:off x="3265500" y="3900624"/>
              <a:ext cx="542649"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black"/>
                  </a:solidFill>
                  <a:effectLst/>
                  <a:uLnTx/>
                  <a:uFillTx/>
                  <a:latin typeface="Calibri"/>
                  <a:ea typeface="+mn-ea"/>
                  <a:cs typeface="+mn-cs"/>
                </a:rPr>
                <a:t>store</a:t>
              </a:r>
            </a:p>
          </p:txBody>
        </p:sp>
        <p:cxnSp>
          <p:nvCxnSpPr>
            <p:cNvPr id="16" name="Straight Connector 15">
              <a:extLst>
                <a:ext uri="{FF2B5EF4-FFF2-40B4-BE49-F238E27FC236}">
                  <a16:creationId xmlns:a16="http://schemas.microsoft.com/office/drawing/2014/main" id="{56B0B56E-0082-42CF-B4D2-F1F29CA5DD53}"/>
                </a:ext>
              </a:extLst>
            </p:cNvPr>
            <p:cNvCxnSpPr>
              <a:cxnSpLocks/>
            </p:cNvCxnSpPr>
            <p:nvPr/>
          </p:nvCxnSpPr>
          <p:spPr>
            <a:xfrm>
              <a:off x="6549669" y="4777791"/>
              <a:ext cx="0" cy="2514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49" descr="Database with solid fill">
              <a:extLst>
                <a:ext uri="{FF2B5EF4-FFF2-40B4-BE49-F238E27FC236}">
                  <a16:creationId xmlns:a16="http://schemas.microsoft.com/office/drawing/2014/main" id="{C7299F9D-A41E-4326-888C-4CBCE6D8F6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1996" y="4250023"/>
              <a:ext cx="540355" cy="540355"/>
            </a:xfrm>
            <a:prstGeom prst="rect">
              <a:avLst/>
            </a:prstGeom>
          </p:spPr>
        </p:pic>
        <p:cxnSp>
          <p:nvCxnSpPr>
            <p:cNvPr id="18" name="Connector: Curved 17">
              <a:extLst>
                <a:ext uri="{FF2B5EF4-FFF2-40B4-BE49-F238E27FC236}">
                  <a16:creationId xmlns:a16="http://schemas.microsoft.com/office/drawing/2014/main" id="{69124B71-A8BC-48F4-9D43-BF8B01758500}"/>
                </a:ext>
              </a:extLst>
            </p:cNvPr>
            <p:cNvCxnSpPr>
              <a:cxnSpLocks/>
            </p:cNvCxnSpPr>
            <p:nvPr/>
          </p:nvCxnSpPr>
          <p:spPr>
            <a:xfrm rot="5400000" flipH="1" flipV="1">
              <a:off x="6460538" y="3853785"/>
              <a:ext cx="487875" cy="304603"/>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33782250-A8B2-47CC-9436-F36A4DD64EAA}"/>
                </a:ext>
              </a:extLst>
            </p:cNvPr>
            <p:cNvCxnSpPr>
              <a:cxnSpLocks/>
            </p:cNvCxnSpPr>
            <p:nvPr/>
          </p:nvCxnSpPr>
          <p:spPr>
            <a:xfrm flipV="1">
              <a:off x="7488908" y="3762147"/>
              <a:ext cx="304603" cy="1"/>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F0F65A22-1D06-4B0C-A639-8F3E62F1AD0E}"/>
                </a:ext>
              </a:extLst>
            </p:cNvPr>
            <p:cNvCxnSpPr>
              <a:cxnSpLocks/>
            </p:cNvCxnSpPr>
            <p:nvPr/>
          </p:nvCxnSpPr>
          <p:spPr>
            <a:xfrm flipV="1">
              <a:off x="8299249" y="3762147"/>
              <a:ext cx="304603" cy="1"/>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61">
              <a:extLst>
                <a:ext uri="{FF2B5EF4-FFF2-40B4-BE49-F238E27FC236}">
                  <a16:creationId xmlns:a16="http://schemas.microsoft.com/office/drawing/2014/main" id="{76B98875-D13B-4F6C-8BD2-5DD8116ABE41}"/>
                </a:ext>
              </a:extLst>
            </p:cNvPr>
            <p:cNvSpPr txBox="1"/>
            <p:nvPr/>
          </p:nvSpPr>
          <p:spPr>
            <a:xfrm>
              <a:off x="6100603" y="3869165"/>
              <a:ext cx="736740"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black"/>
                  </a:solidFill>
                  <a:effectLst/>
                  <a:uLnTx/>
                  <a:uFillTx/>
                  <a:latin typeface="Calibri"/>
                  <a:ea typeface="+mn-ea"/>
                  <a:cs typeface="+mn-cs"/>
                </a:rPr>
                <a:t>retrieve</a:t>
              </a:r>
            </a:p>
          </p:txBody>
        </p:sp>
        <p:sp>
          <p:nvSpPr>
            <p:cNvPr id="22" name="TextBox 62">
              <a:extLst>
                <a:ext uri="{FF2B5EF4-FFF2-40B4-BE49-F238E27FC236}">
                  <a16:creationId xmlns:a16="http://schemas.microsoft.com/office/drawing/2014/main" id="{446597F6-EC94-4EBA-B423-0CEA014E11E5}"/>
                </a:ext>
              </a:extLst>
            </p:cNvPr>
            <p:cNvSpPr txBox="1"/>
            <p:nvPr/>
          </p:nvSpPr>
          <p:spPr>
            <a:xfrm>
              <a:off x="8655276" y="4907255"/>
              <a:ext cx="506870"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black"/>
                  </a:solidFill>
                  <a:effectLst/>
                  <a:uLnTx/>
                  <a:uFillTx/>
                  <a:latin typeface="Calibri"/>
                  <a:ea typeface="+mn-ea"/>
                  <a:cs typeface="+mn-cs"/>
                </a:rPr>
                <a:t>time</a:t>
              </a:r>
            </a:p>
          </p:txBody>
        </p:sp>
        <p:sp>
          <p:nvSpPr>
            <p:cNvPr id="23" name="Picture 7">
              <a:extLst>
                <a:ext uri="{FF2B5EF4-FFF2-40B4-BE49-F238E27FC236}">
                  <a16:creationId xmlns:a16="http://schemas.microsoft.com/office/drawing/2014/main" id="{93955377-46EE-DE31-C994-0431A701FD6C}"/>
                </a:ext>
              </a:extLst>
            </p:cNvPr>
            <p:cNvSpPr/>
            <p:nvPr/>
          </p:nvSpPr>
          <p:spPr>
            <a:xfrm>
              <a:off x="3855600" y="3536456"/>
              <a:ext cx="502898" cy="536534"/>
            </a:xfrm>
            <a:custGeom>
              <a:avLst/>
              <a:gdLst>
                <a:gd name="connsiteX0" fmla="*/ 304973 w 613480"/>
                <a:gd name="connsiteY0" fmla="*/ -40 h 654512"/>
                <a:gd name="connsiteX1" fmla="*/ 269196 w 613480"/>
                <a:gd name="connsiteY1" fmla="*/ 8922 h 654512"/>
                <a:gd name="connsiteX2" fmla="*/ 155986 w 613480"/>
                <a:gd name="connsiteY2" fmla="*/ 199124 h 654512"/>
                <a:gd name="connsiteX3" fmla="*/ 155821 w 613480"/>
                <a:gd name="connsiteY3" fmla="*/ 215314 h 654512"/>
                <a:gd name="connsiteX4" fmla="*/ 164397 w 613480"/>
                <a:gd name="connsiteY4" fmla="*/ 236368 h 654512"/>
                <a:gd name="connsiteX5" fmla="*/ 175437 w 613480"/>
                <a:gd name="connsiteY5" fmla="*/ 265844 h 654512"/>
                <a:gd name="connsiteX6" fmla="*/ 175863 w 613480"/>
                <a:gd name="connsiteY6" fmla="*/ 298886 h 654512"/>
                <a:gd name="connsiteX7" fmla="*/ 173703 w 613480"/>
                <a:gd name="connsiteY7" fmla="*/ 303859 h 654512"/>
                <a:gd name="connsiteX8" fmla="*/ 147195 w 613480"/>
                <a:gd name="connsiteY8" fmla="*/ 312617 h 654512"/>
                <a:gd name="connsiteX9" fmla="*/ 87254 w 613480"/>
                <a:gd name="connsiteY9" fmla="*/ 342253 h 654512"/>
                <a:gd name="connsiteX10" fmla="*/ 6994 w 613480"/>
                <a:gd name="connsiteY10" fmla="*/ 508666 h 654512"/>
                <a:gd name="connsiteX11" fmla="*/ 1220 w 613480"/>
                <a:gd name="connsiteY11" fmla="*/ 552699 h 654512"/>
                <a:gd name="connsiteX12" fmla="*/ 61533 w 613480"/>
                <a:gd name="connsiteY12" fmla="*/ 638850 h 654512"/>
                <a:gd name="connsiteX13" fmla="*/ 76417 w 613480"/>
                <a:gd name="connsiteY13" fmla="*/ 653939 h 654512"/>
                <a:gd name="connsiteX14" fmla="*/ 89076 w 613480"/>
                <a:gd name="connsiteY14" fmla="*/ 653939 h 654512"/>
                <a:gd name="connsiteX15" fmla="*/ 121471 w 613480"/>
                <a:gd name="connsiteY15" fmla="*/ 653939 h 654512"/>
                <a:gd name="connsiteX16" fmla="*/ 110506 w 613480"/>
                <a:gd name="connsiteY16" fmla="*/ 372241 h 654512"/>
                <a:gd name="connsiteX17" fmla="*/ 118597 w 613480"/>
                <a:gd name="connsiteY17" fmla="*/ 364366 h 654512"/>
                <a:gd name="connsiteX18" fmla="*/ 192694 w 613480"/>
                <a:gd name="connsiteY18" fmla="*/ 363054 h 654512"/>
                <a:gd name="connsiteX19" fmla="*/ 277853 w 613480"/>
                <a:gd name="connsiteY19" fmla="*/ 362692 h 654512"/>
                <a:gd name="connsiteX20" fmla="*/ 265941 w 613480"/>
                <a:gd name="connsiteY20" fmla="*/ 354348 h 654512"/>
                <a:gd name="connsiteX21" fmla="*/ 218736 w 613480"/>
                <a:gd name="connsiteY21" fmla="*/ 308653 h 654512"/>
                <a:gd name="connsiteX22" fmla="*/ 191696 w 613480"/>
                <a:gd name="connsiteY22" fmla="*/ 255234 h 654512"/>
                <a:gd name="connsiteX23" fmla="*/ 217801 w 613480"/>
                <a:gd name="connsiteY23" fmla="*/ 159892 h 654512"/>
                <a:gd name="connsiteX24" fmla="*/ 276131 w 613480"/>
                <a:gd name="connsiteY24" fmla="*/ 155705 h 654512"/>
                <a:gd name="connsiteX25" fmla="*/ 337187 w 613480"/>
                <a:gd name="connsiteY25" fmla="*/ 155705 h 654512"/>
                <a:gd name="connsiteX26" fmla="*/ 395612 w 613480"/>
                <a:gd name="connsiteY26" fmla="*/ 159927 h 654512"/>
                <a:gd name="connsiteX27" fmla="*/ 421682 w 613480"/>
                <a:gd name="connsiteY27" fmla="*/ 254998 h 654512"/>
                <a:gd name="connsiteX28" fmla="*/ 394582 w 613480"/>
                <a:gd name="connsiteY28" fmla="*/ 308667 h 654512"/>
                <a:gd name="connsiteX29" fmla="*/ 346343 w 613480"/>
                <a:gd name="connsiteY29" fmla="*/ 355674 h 654512"/>
                <a:gd name="connsiteX30" fmla="*/ 337598 w 613480"/>
                <a:gd name="connsiteY30" fmla="*/ 362341 h 654512"/>
                <a:gd name="connsiteX31" fmla="*/ 421653 w 613480"/>
                <a:gd name="connsiteY31" fmla="*/ 363394 h 654512"/>
                <a:gd name="connsiteX32" fmla="*/ 505766 w 613480"/>
                <a:gd name="connsiteY32" fmla="*/ 363394 h 654512"/>
                <a:gd name="connsiteX33" fmla="*/ 508676 w 613480"/>
                <a:gd name="connsiteY33" fmla="*/ 367092 h 654512"/>
                <a:gd name="connsiteX34" fmla="*/ 511584 w 613480"/>
                <a:gd name="connsiteY34" fmla="*/ 370791 h 654512"/>
                <a:gd name="connsiteX35" fmla="*/ 492158 w 613480"/>
                <a:gd name="connsiteY35" fmla="*/ 653113 h 654512"/>
                <a:gd name="connsiteX36" fmla="*/ 524228 w 613480"/>
                <a:gd name="connsiteY36" fmla="*/ 653939 h 654512"/>
                <a:gd name="connsiteX37" fmla="*/ 536871 w 613480"/>
                <a:gd name="connsiteY37" fmla="*/ 653939 h 654512"/>
                <a:gd name="connsiteX38" fmla="*/ 551745 w 613480"/>
                <a:gd name="connsiteY38" fmla="*/ 638850 h 654512"/>
                <a:gd name="connsiteX39" fmla="*/ 612097 w 613480"/>
                <a:gd name="connsiteY39" fmla="*/ 552699 h 654512"/>
                <a:gd name="connsiteX40" fmla="*/ 606324 w 613480"/>
                <a:gd name="connsiteY40" fmla="*/ 508666 h 654512"/>
                <a:gd name="connsiteX41" fmla="*/ 545402 w 613480"/>
                <a:gd name="connsiteY41" fmla="*/ 365990 h 654512"/>
                <a:gd name="connsiteX42" fmla="*/ 454253 w 613480"/>
                <a:gd name="connsiteY42" fmla="*/ 308599 h 654512"/>
                <a:gd name="connsiteX43" fmla="*/ 439733 w 613480"/>
                <a:gd name="connsiteY43" fmla="*/ 304141 h 654512"/>
                <a:gd name="connsiteX44" fmla="*/ 437918 w 613480"/>
                <a:gd name="connsiteY44" fmla="*/ 299731 h 654512"/>
                <a:gd name="connsiteX45" fmla="*/ 444502 w 613480"/>
                <a:gd name="connsiteY45" fmla="*/ 247597 h 654512"/>
                <a:gd name="connsiteX46" fmla="*/ 457272 w 613480"/>
                <a:gd name="connsiteY46" fmla="*/ 199124 h 654512"/>
                <a:gd name="connsiteX47" fmla="*/ 383649 w 613480"/>
                <a:gd name="connsiteY47" fmla="*/ 36961 h 654512"/>
                <a:gd name="connsiteX48" fmla="*/ 304973 w 613480"/>
                <a:gd name="connsiteY48" fmla="*/ -40 h 654512"/>
                <a:gd name="connsiteX49" fmla="*/ 251171 w 613480"/>
                <a:gd name="connsiteY49" fmla="*/ 170045 h 654512"/>
                <a:gd name="connsiteX50" fmla="*/ 236572 w 613480"/>
                <a:gd name="connsiteY50" fmla="*/ 170966 h 654512"/>
                <a:gd name="connsiteX51" fmla="*/ 209896 w 613480"/>
                <a:gd name="connsiteY51" fmla="*/ 183920 h 654512"/>
                <a:gd name="connsiteX52" fmla="*/ 219754 w 613480"/>
                <a:gd name="connsiteY52" fmla="*/ 282739 h 654512"/>
                <a:gd name="connsiteX53" fmla="*/ 298493 w 613480"/>
                <a:gd name="connsiteY53" fmla="*/ 356370 h 654512"/>
                <a:gd name="connsiteX54" fmla="*/ 319023 w 613480"/>
                <a:gd name="connsiteY54" fmla="*/ 354408 h 654512"/>
                <a:gd name="connsiteX55" fmla="*/ 364963 w 613480"/>
                <a:gd name="connsiteY55" fmla="*/ 319336 h 654512"/>
                <a:gd name="connsiteX56" fmla="*/ 410553 w 613480"/>
                <a:gd name="connsiteY56" fmla="*/ 230797 h 654512"/>
                <a:gd name="connsiteX57" fmla="*/ 393216 w 613480"/>
                <a:gd name="connsiteY57" fmla="*/ 175570 h 654512"/>
                <a:gd name="connsiteX58" fmla="*/ 337708 w 613480"/>
                <a:gd name="connsiteY58" fmla="*/ 171109 h 654512"/>
                <a:gd name="connsiteX59" fmla="*/ 277353 w 613480"/>
                <a:gd name="connsiteY59" fmla="*/ 171133 h 654512"/>
                <a:gd name="connsiteX60" fmla="*/ 251171 w 613480"/>
                <a:gd name="connsiteY60" fmla="*/ 170045 h 654512"/>
                <a:gd name="connsiteX61" fmla="*/ 265799 w 613480"/>
                <a:gd name="connsiteY61" fmla="*/ 311041 h 654512"/>
                <a:gd name="connsiteX62" fmla="*/ 345584 w 613480"/>
                <a:gd name="connsiteY62" fmla="*/ 311041 h 654512"/>
                <a:gd name="connsiteX63" fmla="*/ 306366 w 613480"/>
                <a:gd name="connsiteY63" fmla="*/ 332635 h 654512"/>
                <a:gd name="connsiteX64" fmla="*/ 265799 w 613480"/>
                <a:gd name="connsiteY64" fmla="*/ 311041 h 654512"/>
                <a:gd name="connsiteX65" fmla="*/ 134005 w 613480"/>
                <a:gd name="connsiteY65" fmla="*/ 623060 h 654512"/>
                <a:gd name="connsiteX66" fmla="*/ 136199 w 613480"/>
                <a:gd name="connsiteY66" fmla="*/ 653939 h 654512"/>
                <a:gd name="connsiteX67" fmla="*/ 479293 w 613480"/>
                <a:gd name="connsiteY67" fmla="*/ 654445 h 654512"/>
                <a:gd name="connsiteX68" fmla="*/ 482243 w 613480"/>
                <a:gd name="connsiteY68" fmla="*/ 623805 h 65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3480" h="654512">
                  <a:moveTo>
                    <a:pt x="304973" y="-40"/>
                  </a:moveTo>
                  <a:cubicBezTo>
                    <a:pt x="293095" y="273"/>
                    <a:pt x="281189" y="3266"/>
                    <a:pt x="269196" y="8922"/>
                  </a:cubicBezTo>
                  <a:cubicBezTo>
                    <a:pt x="208935" y="37340"/>
                    <a:pt x="156737" y="125036"/>
                    <a:pt x="155986" y="199124"/>
                  </a:cubicBezTo>
                  <a:lnTo>
                    <a:pt x="155821" y="215314"/>
                  </a:lnTo>
                  <a:lnTo>
                    <a:pt x="164397" y="236368"/>
                  </a:lnTo>
                  <a:cubicBezTo>
                    <a:pt x="169112" y="247948"/>
                    <a:pt x="174081" y="261212"/>
                    <a:pt x="175437" y="265844"/>
                  </a:cubicBezTo>
                  <a:cubicBezTo>
                    <a:pt x="178540" y="276442"/>
                    <a:pt x="178745" y="292251"/>
                    <a:pt x="175863" y="298886"/>
                  </a:cubicBezTo>
                  <a:lnTo>
                    <a:pt x="173703" y="303859"/>
                  </a:lnTo>
                  <a:lnTo>
                    <a:pt x="147195" y="312617"/>
                  </a:lnTo>
                  <a:cubicBezTo>
                    <a:pt x="112991" y="323919"/>
                    <a:pt x="99745" y="330468"/>
                    <a:pt x="87254" y="342253"/>
                  </a:cubicBezTo>
                  <a:cubicBezTo>
                    <a:pt x="60927" y="367087"/>
                    <a:pt x="27138" y="437146"/>
                    <a:pt x="6994" y="508666"/>
                  </a:cubicBezTo>
                  <a:cubicBezTo>
                    <a:pt x="-380" y="534845"/>
                    <a:pt x="-1385" y="542528"/>
                    <a:pt x="1220" y="552699"/>
                  </a:cubicBezTo>
                  <a:cubicBezTo>
                    <a:pt x="6962" y="575110"/>
                    <a:pt x="27262" y="604105"/>
                    <a:pt x="61533" y="638850"/>
                  </a:cubicBezTo>
                  <a:lnTo>
                    <a:pt x="76417" y="653939"/>
                  </a:lnTo>
                  <a:lnTo>
                    <a:pt x="89076" y="653939"/>
                  </a:lnTo>
                  <a:lnTo>
                    <a:pt x="121471" y="653939"/>
                  </a:lnTo>
                  <a:cubicBezTo>
                    <a:pt x="121471" y="653939"/>
                    <a:pt x="106847" y="389845"/>
                    <a:pt x="110506" y="372241"/>
                  </a:cubicBezTo>
                  <a:lnTo>
                    <a:pt x="118597" y="364366"/>
                  </a:lnTo>
                  <a:cubicBezTo>
                    <a:pt x="134191" y="360884"/>
                    <a:pt x="192694" y="363054"/>
                    <a:pt x="192694" y="363054"/>
                  </a:cubicBezTo>
                  <a:lnTo>
                    <a:pt x="277853" y="362692"/>
                  </a:lnTo>
                  <a:lnTo>
                    <a:pt x="265941" y="354348"/>
                  </a:lnTo>
                  <a:cubicBezTo>
                    <a:pt x="250625" y="343614"/>
                    <a:pt x="230176" y="323821"/>
                    <a:pt x="218736" y="308653"/>
                  </a:cubicBezTo>
                  <a:cubicBezTo>
                    <a:pt x="207745" y="294080"/>
                    <a:pt x="195314" y="269522"/>
                    <a:pt x="191696" y="255234"/>
                  </a:cubicBezTo>
                  <a:cubicBezTo>
                    <a:pt x="179264" y="206149"/>
                    <a:pt x="188979" y="170675"/>
                    <a:pt x="217801" y="159892"/>
                  </a:cubicBezTo>
                  <a:cubicBezTo>
                    <a:pt x="232188" y="154509"/>
                    <a:pt x="243020" y="153731"/>
                    <a:pt x="276131" y="155705"/>
                  </a:cubicBezTo>
                  <a:cubicBezTo>
                    <a:pt x="301141" y="157197"/>
                    <a:pt x="312176" y="157197"/>
                    <a:pt x="337187" y="155705"/>
                  </a:cubicBezTo>
                  <a:cubicBezTo>
                    <a:pt x="370349" y="153727"/>
                    <a:pt x="381127" y="154507"/>
                    <a:pt x="395612" y="159927"/>
                  </a:cubicBezTo>
                  <a:cubicBezTo>
                    <a:pt x="424199" y="170623"/>
                    <a:pt x="434002" y="206366"/>
                    <a:pt x="421682" y="254998"/>
                  </a:cubicBezTo>
                  <a:cubicBezTo>
                    <a:pt x="418011" y="269493"/>
                    <a:pt x="405645" y="293984"/>
                    <a:pt x="394582" y="308667"/>
                  </a:cubicBezTo>
                  <a:cubicBezTo>
                    <a:pt x="383603" y="323238"/>
                    <a:pt x="358146" y="348044"/>
                    <a:pt x="346343" y="355674"/>
                  </a:cubicBezTo>
                  <a:cubicBezTo>
                    <a:pt x="341568" y="358762"/>
                    <a:pt x="337632" y="361761"/>
                    <a:pt x="337598" y="362341"/>
                  </a:cubicBezTo>
                  <a:cubicBezTo>
                    <a:pt x="337565" y="362921"/>
                    <a:pt x="375390" y="363394"/>
                    <a:pt x="421653" y="363394"/>
                  </a:cubicBezTo>
                  <a:lnTo>
                    <a:pt x="505766" y="363394"/>
                  </a:lnTo>
                  <a:lnTo>
                    <a:pt x="508676" y="367092"/>
                  </a:lnTo>
                  <a:lnTo>
                    <a:pt x="511584" y="370791"/>
                  </a:lnTo>
                  <a:lnTo>
                    <a:pt x="492158" y="653113"/>
                  </a:lnTo>
                  <a:lnTo>
                    <a:pt x="524228" y="653939"/>
                  </a:lnTo>
                  <a:lnTo>
                    <a:pt x="536871" y="653939"/>
                  </a:lnTo>
                  <a:lnTo>
                    <a:pt x="551745" y="638850"/>
                  </a:lnTo>
                  <a:cubicBezTo>
                    <a:pt x="586185" y="603916"/>
                    <a:pt x="606351" y="575128"/>
                    <a:pt x="612097" y="552699"/>
                  </a:cubicBezTo>
                  <a:cubicBezTo>
                    <a:pt x="614704" y="542528"/>
                    <a:pt x="613697" y="534845"/>
                    <a:pt x="606324" y="508666"/>
                  </a:cubicBezTo>
                  <a:cubicBezTo>
                    <a:pt x="591676" y="456659"/>
                    <a:pt x="566786" y="398369"/>
                    <a:pt x="545402" y="365990"/>
                  </a:cubicBezTo>
                  <a:cubicBezTo>
                    <a:pt x="525393" y="335694"/>
                    <a:pt x="509076" y="325422"/>
                    <a:pt x="454253" y="308599"/>
                  </a:cubicBezTo>
                  <a:lnTo>
                    <a:pt x="439733" y="304141"/>
                  </a:lnTo>
                  <a:lnTo>
                    <a:pt x="437918" y="299731"/>
                  </a:lnTo>
                  <a:cubicBezTo>
                    <a:pt x="432790" y="287264"/>
                    <a:pt x="434782" y="271495"/>
                    <a:pt x="444502" y="247597"/>
                  </a:cubicBezTo>
                  <a:cubicBezTo>
                    <a:pt x="457982" y="214451"/>
                    <a:pt x="457383" y="216737"/>
                    <a:pt x="457272" y="199124"/>
                  </a:cubicBezTo>
                  <a:cubicBezTo>
                    <a:pt x="456921" y="143780"/>
                    <a:pt x="427475" y="78925"/>
                    <a:pt x="383649" y="36961"/>
                  </a:cubicBezTo>
                  <a:cubicBezTo>
                    <a:pt x="357111" y="11552"/>
                    <a:pt x="331107" y="-728"/>
                    <a:pt x="304973" y="-40"/>
                  </a:cubicBezTo>
                  <a:close/>
                  <a:moveTo>
                    <a:pt x="251171" y="170045"/>
                  </a:moveTo>
                  <a:cubicBezTo>
                    <a:pt x="244930" y="170020"/>
                    <a:pt x="240620" y="170329"/>
                    <a:pt x="236572" y="170966"/>
                  </a:cubicBezTo>
                  <a:cubicBezTo>
                    <a:pt x="224721" y="172831"/>
                    <a:pt x="214379" y="177855"/>
                    <a:pt x="209896" y="183920"/>
                  </a:cubicBezTo>
                  <a:cubicBezTo>
                    <a:pt x="195978" y="202745"/>
                    <a:pt x="200620" y="249284"/>
                    <a:pt x="219754" y="282739"/>
                  </a:cubicBezTo>
                  <a:cubicBezTo>
                    <a:pt x="235854" y="310892"/>
                    <a:pt x="271288" y="344024"/>
                    <a:pt x="298493" y="356370"/>
                  </a:cubicBezTo>
                  <a:cubicBezTo>
                    <a:pt x="306645" y="360070"/>
                    <a:pt x="308041" y="359938"/>
                    <a:pt x="319023" y="354408"/>
                  </a:cubicBezTo>
                  <a:cubicBezTo>
                    <a:pt x="332735" y="347502"/>
                    <a:pt x="350405" y="334011"/>
                    <a:pt x="364963" y="319336"/>
                  </a:cubicBezTo>
                  <a:cubicBezTo>
                    <a:pt x="392255" y="291828"/>
                    <a:pt x="406688" y="263800"/>
                    <a:pt x="410553" y="230797"/>
                  </a:cubicBezTo>
                  <a:cubicBezTo>
                    <a:pt x="413999" y="201372"/>
                    <a:pt x="408094" y="182562"/>
                    <a:pt x="393216" y="175570"/>
                  </a:cubicBezTo>
                  <a:cubicBezTo>
                    <a:pt x="381291" y="169964"/>
                    <a:pt x="370534" y="169101"/>
                    <a:pt x="337708" y="171109"/>
                  </a:cubicBezTo>
                  <a:cubicBezTo>
                    <a:pt x="313111" y="172614"/>
                    <a:pt x="302231" y="172617"/>
                    <a:pt x="277353" y="171133"/>
                  </a:cubicBezTo>
                  <a:cubicBezTo>
                    <a:pt x="265581" y="170431"/>
                    <a:pt x="257411" y="170070"/>
                    <a:pt x="251171" y="170045"/>
                  </a:cubicBezTo>
                  <a:close/>
                  <a:moveTo>
                    <a:pt x="265799" y="311041"/>
                  </a:moveTo>
                  <a:lnTo>
                    <a:pt x="345584" y="311041"/>
                  </a:lnTo>
                  <a:cubicBezTo>
                    <a:pt x="345584" y="311041"/>
                    <a:pt x="321014" y="332527"/>
                    <a:pt x="306366" y="332635"/>
                  </a:cubicBezTo>
                  <a:cubicBezTo>
                    <a:pt x="291315" y="332746"/>
                    <a:pt x="265799" y="311041"/>
                    <a:pt x="265799" y="311041"/>
                  </a:cubicBezTo>
                  <a:close/>
                  <a:moveTo>
                    <a:pt x="134005" y="623060"/>
                  </a:moveTo>
                  <a:lnTo>
                    <a:pt x="136199" y="653939"/>
                  </a:lnTo>
                  <a:lnTo>
                    <a:pt x="479293" y="654445"/>
                  </a:lnTo>
                  <a:lnTo>
                    <a:pt x="482243" y="623805"/>
                  </a:lnTo>
                  <a:close/>
                </a:path>
              </a:pathLst>
            </a:custGeom>
            <a:solidFill>
              <a:srgbClr val="7030A0"/>
            </a:solidFill>
            <a:ln w="139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Picture 7">
              <a:extLst>
                <a:ext uri="{FF2B5EF4-FFF2-40B4-BE49-F238E27FC236}">
                  <a16:creationId xmlns:a16="http://schemas.microsoft.com/office/drawing/2014/main" id="{8CB01150-EB10-1261-6694-861BB13D2C05}"/>
                </a:ext>
              </a:extLst>
            </p:cNvPr>
            <p:cNvSpPr/>
            <p:nvPr/>
          </p:nvSpPr>
          <p:spPr>
            <a:xfrm>
              <a:off x="7785628" y="2389014"/>
              <a:ext cx="502898" cy="536534"/>
            </a:xfrm>
            <a:custGeom>
              <a:avLst/>
              <a:gdLst>
                <a:gd name="connsiteX0" fmla="*/ 304973 w 613480"/>
                <a:gd name="connsiteY0" fmla="*/ -40 h 654512"/>
                <a:gd name="connsiteX1" fmla="*/ 269196 w 613480"/>
                <a:gd name="connsiteY1" fmla="*/ 8922 h 654512"/>
                <a:gd name="connsiteX2" fmla="*/ 155986 w 613480"/>
                <a:gd name="connsiteY2" fmla="*/ 199124 h 654512"/>
                <a:gd name="connsiteX3" fmla="*/ 155821 w 613480"/>
                <a:gd name="connsiteY3" fmla="*/ 215314 h 654512"/>
                <a:gd name="connsiteX4" fmla="*/ 164397 w 613480"/>
                <a:gd name="connsiteY4" fmla="*/ 236368 h 654512"/>
                <a:gd name="connsiteX5" fmla="*/ 175437 w 613480"/>
                <a:gd name="connsiteY5" fmla="*/ 265844 h 654512"/>
                <a:gd name="connsiteX6" fmla="*/ 175863 w 613480"/>
                <a:gd name="connsiteY6" fmla="*/ 298886 h 654512"/>
                <a:gd name="connsiteX7" fmla="*/ 173703 w 613480"/>
                <a:gd name="connsiteY7" fmla="*/ 303859 h 654512"/>
                <a:gd name="connsiteX8" fmla="*/ 147195 w 613480"/>
                <a:gd name="connsiteY8" fmla="*/ 312617 h 654512"/>
                <a:gd name="connsiteX9" fmla="*/ 87254 w 613480"/>
                <a:gd name="connsiteY9" fmla="*/ 342253 h 654512"/>
                <a:gd name="connsiteX10" fmla="*/ 6994 w 613480"/>
                <a:gd name="connsiteY10" fmla="*/ 508666 h 654512"/>
                <a:gd name="connsiteX11" fmla="*/ 1220 w 613480"/>
                <a:gd name="connsiteY11" fmla="*/ 552699 h 654512"/>
                <a:gd name="connsiteX12" fmla="*/ 61533 w 613480"/>
                <a:gd name="connsiteY12" fmla="*/ 638850 h 654512"/>
                <a:gd name="connsiteX13" fmla="*/ 76417 w 613480"/>
                <a:gd name="connsiteY13" fmla="*/ 653939 h 654512"/>
                <a:gd name="connsiteX14" fmla="*/ 89076 w 613480"/>
                <a:gd name="connsiteY14" fmla="*/ 653939 h 654512"/>
                <a:gd name="connsiteX15" fmla="*/ 121471 w 613480"/>
                <a:gd name="connsiteY15" fmla="*/ 653939 h 654512"/>
                <a:gd name="connsiteX16" fmla="*/ 110506 w 613480"/>
                <a:gd name="connsiteY16" fmla="*/ 372241 h 654512"/>
                <a:gd name="connsiteX17" fmla="*/ 118597 w 613480"/>
                <a:gd name="connsiteY17" fmla="*/ 364366 h 654512"/>
                <a:gd name="connsiteX18" fmla="*/ 192694 w 613480"/>
                <a:gd name="connsiteY18" fmla="*/ 363054 h 654512"/>
                <a:gd name="connsiteX19" fmla="*/ 277853 w 613480"/>
                <a:gd name="connsiteY19" fmla="*/ 362692 h 654512"/>
                <a:gd name="connsiteX20" fmla="*/ 265941 w 613480"/>
                <a:gd name="connsiteY20" fmla="*/ 354348 h 654512"/>
                <a:gd name="connsiteX21" fmla="*/ 218736 w 613480"/>
                <a:gd name="connsiteY21" fmla="*/ 308653 h 654512"/>
                <a:gd name="connsiteX22" fmla="*/ 191696 w 613480"/>
                <a:gd name="connsiteY22" fmla="*/ 255234 h 654512"/>
                <a:gd name="connsiteX23" fmla="*/ 217801 w 613480"/>
                <a:gd name="connsiteY23" fmla="*/ 159892 h 654512"/>
                <a:gd name="connsiteX24" fmla="*/ 276131 w 613480"/>
                <a:gd name="connsiteY24" fmla="*/ 155705 h 654512"/>
                <a:gd name="connsiteX25" fmla="*/ 337187 w 613480"/>
                <a:gd name="connsiteY25" fmla="*/ 155705 h 654512"/>
                <a:gd name="connsiteX26" fmla="*/ 395612 w 613480"/>
                <a:gd name="connsiteY26" fmla="*/ 159927 h 654512"/>
                <a:gd name="connsiteX27" fmla="*/ 421682 w 613480"/>
                <a:gd name="connsiteY27" fmla="*/ 254998 h 654512"/>
                <a:gd name="connsiteX28" fmla="*/ 394582 w 613480"/>
                <a:gd name="connsiteY28" fmla="*/ 308667 h 654512"/>
                <a:gd name="connsiteX29" fmla="*/ 346343 w 613480"/>
                <a:gd name="connsiteY29" fmla="*/ 355674 h 654512"/>
                <a:gd name="connsiteX30" fmla="*/ 337598 w 613480"/>
                <a:gd name="connsiteY30" fmla="*/ 362341 h 654512"/>
                <a:gd name="connsiteX31" fmla="*/ 421653 w 613480"/>
                <a:gd name="connsiteY31" fmla="*/ 363394 h 654512"/>
                <a:gd name="connsiteX32" fmla="*/ 505766 w 613480"/>
                <a:gd name="connsiteY32" fmla="*/ 363394 h 654512"/>
                <a:gd name="connsiteX33" fmla="*/ 508676 w 613480"/>
                <a:gd name="connsiteY33" fmla="*/ 367092 h 654512"/>
                <a:gd name="connsiteX34" fmla="*/ 511584 w 613480"/>
                <a:gd name="connsiteY34" fmla="*/ 370791 h 654512"/>
                <a:gd name="connsiteX35" fmla="*/ 492158 w 613480"/>
                <a:gd name="connsiteY35" fmla="*/ 653113 h 654512"/>
                <a:gd name="connsiteX36" fmla="*/ 524228 w 613480"/>
                <a:gd name="connsiteY36" fmla="*/ 653939 h 654512"/>
                <a:gd name="connsiteX37" fmla="*/ 536871 w 613480"/>
                <a:gd name="connsiteY37" fmla="*/ 653939 h 654512"/>
                <a:gd name="connsiteX38" fmla="*/ 551745 w 613480"/>
                <a:gd name="connsiteY38" fmla="*/ 638850 h 654512"/>
                <a:gd name="connsiteX39" fmla="*/ 612097 w 613480"/>
                <a:gd name="connsiteY39" fmla="*/ 552699 h 654512"/>
                <a:gd name="connsiteX40" fmla="*/ 606324 w 613480"/>
                <a:gd name="connsiteY40" fmla="*/ 508666 h 654512"/>
                <a:gd name="connsiteX41" fmla="*/ 545402 w 613480"/>
                <a:gd name="connsiteY41" fmla="*/ 365990 h 654512"/>
                <a:gd name="connsiteX42" fmla="*/ 454253 w 613480"/>
                <a:gd name="connsiteY42" fmla="*/ 308599 h 654512"/>
                <a:gd name="connsiteX43" fmla="*/ 439733 w 613480"/>
                <a:gd name="connsiteY43" fmla="*/ 304141 h 654512"/>
                <a:gd name="connsiteX44" fmla="*/ 437918 w 613480"/>
                <a:gd name="connsiteY44" fmla="*/ 299731 h 654512"/>
                <a:gd name="connsiteX45" fmla="*/ 444502 w 613480"/>
                <a:gd name="connsiteY45" fmla="*/ 247597 h 654512"/>
                <a:gd name="connsiteX46" fmla="*/ 457272 w 613480"/>
                <a:gd name="connsiteY46" fmla="*/ 199124 h 654512"/>
                <a:gd name="connsiteX47" fmla="*/ 383649 w 613480"/>
                <a:gd name="connsiteY47" fmla="*/ 36961 h 654512"/>
                <a:gd name="connsiteX48" fmla="*/ 304973 w 613480"/>
                <a:gd name="connsiteY48" fmla="*/ -40 h 654512"/>
                <a:gd name="connsiteX49" fmla="*/ 251171 w 613480"/>
                <a:gd name="connsiteY49" fmla="*/ 170045 h 654512"/>
                <a:gd name="connsiteX50" fmla="*/ 236572 w 613480"/>
                <a:gd name="connsiteY50" fmla="*/ 170966 h 654512"/>
                <a:gd name="connsiteX51" fmla="*/ 209896 w 613480"/>
                <a:gd name="connsiteY51" fmla="*/ 183920 h 654512"/>
                <a:gd name="connsiteX52" fmla="*/ 219754 w 613480"/>
                <a:gd name="connsiteY52" fmla="*/ 282739 h 654512"/>
                <a:gd name="connsiteX53" fmla="*/ 298493 w 613480"/>
                <a:gd name="connsiteY53" fmla="*/ 356370 h 654512"/>
                <a:gd name="connsiteX54" fmla="*/ 319023 w 613480"/>
                <a:gd name="connsiteY54" fmla="*/ 354408 h 654512"/>
                <a:gd name="connsiteX55" fmla="*/ 364963 w 613480"/>
                <a:gd name="connsiteY55" fmla="*/ 319336 h 654512"/>
                <a:gd name="connsiteX56" fmla="*/ 410553 w 613480"/>
                <a:gd name="connsiteY56" fmla="*/ 230797 h 654512"/>
                <a:gd name="connsiteX57" fmla="*/ 393216 w 613480"/>
                <a:gd name="connsiteY57" fmla="*/ 175570 h 654512"/>
                <a:gd name="connsiteX58" fmla="*/ 337708 w 613480"/>
                <a:gd name="connsiteY58" fmla="*/ 171109 h 654512"/>
                <a:gd name="connsiteX59" fmla="*/ 277353 w 613480"/>
                <a:gd name="connsiteY59" fmla="*/ 171133 h 654512"/>
                <a:gd name="connsiteX60" fmla="*/ 251171 w 613480"/>
                <a:gd name="connsiteY60" fmla="*/ 170045 h 654512"/>
                <a:gd name="connsiteX61" fmla="*/ 265799 w 613480"/>
                <a:gd name="connsiteY61" fmla="*/ 311041 h 654512"/>
                <a:gd name="connsiteX62" fmla="*/ 345584 w 613480"/>
                <a:gd name="connsiteY62" fmla="*/ 311041 h 654512"/>
                <a:gd name="connsiteX63" fmla="*/ 306366 w 613480"/>
                <a:gd name="connsiteY63" fmla="*/ 332635 h 654512"/>
                <a:gd name="connsiteX64" fmla="*/ 265799 w 613480"/>
                <a:gd name="connsiteY64" fmla="*/ 311041 h 654512"/>
                <a:gd name="connsiteX65" fmla="*/ 134005 w 613480"/>
                <a:gd name="connsiteY65" fmla="*/ 623060 h 654512"/>
                <a:gd name="connsiteX66" fmla="*/ 136199 w 613480"/>
                <a:gd name="connsiteY66" fmla="*/ 653939 h 654512"/>
                <a:gd name="connsiteX67" fmla="*/ 479293 w 613480"/>
                <a:gd name="connsiteY67" fmla="*/ 654445 h 654512"/>
                <a:gd name="connsiteX68" fmla="*/ 482243 w 613480"/>
                <a:gd name="connsiteY68" fmla="*/ 623805 h 65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3480" h="654512">
                  <a:moveTo>
                    <a:pt x="304973" y="-40"/>
                  </a:moveTo>
                  <a:cubicBezTo>
                    <a:pt x="293095" y="273"/>
                    <a:pt x="281189" y="3266"/>
                    <a:pt x="269196" y="8922"/>
                  </a:cubicBezTo>
                  <a:cubicBezTo>
                    <a:pt x="208935" y="37340"/>
                    <a:pt x="156737" y="125036"/>
                    <a:pt x="155986" y="199124"/>
                  </a:cubicBezTo>
                  <a:lnTo>
                    <a:pt x="155821" y="215314"/>
                  </a:lnTo>
                  <a:lnTo>
                    <a:pt x="164397" y="236368"/>
                  </a:lnTo>
                  <a:cubicBezTo>
                    <a:pt x="169112" y="247948"/>
                    <a:pt x="174081" y="261212"/>
                    <a:pt x="175437" y="265844"/>
                  </a:cubicBezTo>
                  <a:cubicBezTo>
                    <a:pt x="178540" y="276442"/>
                    <a:pt x="178745" y="292251"/>
                    <a:pt x="175863" y="298886"/>
                  </a:cubicBezTo>
                  <a:lnTo>
                    <a:pt x="173703" y="303859"/>
                  </a:lnTo>
                  <a:lnTo>
                    <a:pt x="147195" y="312617"/>
                  </a:lnTo>
                  <a:cubicBezTo>
                    <a:pt x="112991" y="323919"/>
                    <a:pt x="99745" y="330468"/>
                    <a:pt x="87254" y="342253"/>
                  </a:cubicBezTo>
                  <a:cubicBezTo>
                    <a:pt x="60927" y="367087"/>
                    <a:pt x="27138" y="437146"/>
                    <a:pt x="6994" y="508666"/>
                  </a:cubicBezTo>
                  <a:cubicBezTo>
                    <a:pt x="-380" y="534845"/>
                    <a:pt x="-1385" y="542528"/>
                    <a:pt x="1220" y="552699"/>
                  </a:cubicBezTo>
                  <a:cubicBezTo>
                    <a:pt x="6962" y="575110"/>
                    <a:pt x="27262" y="604105"/>
                    <a:pt x="61533" y="638850"/>
                  </a:cubicBezTo>
                  <a:lnTo>
                    <a:pt x="76417" y="653939"/>
                  </a:lnTo>
                  <a:lnTo>
                    <a:pt x="89076" y="653939"/>
                  </a:lnTo>
                  <a:lnTo>
                    <a:pt x="121471" y="653939"/>
                  </a:lnTo>
                  <a:cubicBezTo>
                    <a:pt x="121471" y="653939"/>
                    <a:pt x="106847" y="389845"/>
                    <a:pt x="110506" y="372241"/>
                  </a:cubicBezTo>
                  <a:lnTo>
                    <a:pt x="118597" y="364366"/>
                  </a:lnTo>
                  <a:cubicBezTo>
                    <a:pt x="134191" y="360884"/>
                    <a:pt x="192694" y="363054"/>
                    <a:pt x="192694" y="363054"/>
                  </a:cubicBezTo>
                  <a:lnTo>
                    <a:pt x="277853" y="362692"/>
                  </a:lnTo>
                  <a:lnTo>
                    <a:pt x="265941" y="354348"/>
                  </a:lnTo>
                  <a:cubicBezTo>
                    <a:pt x="250625" y="343614"/>
                    <a:pt x="230176" y="323821"/>
                    <a:pt x="218736" y="308653"/>
                  </a:cubicBezTo>
                  <a:cubicBezTo>
                    <a:pt x="207745" y="294080"/>
                    <a:pt x="195314" y="269522"/>
                    <a:pt x="191696" y="255234"/>
                  </a:cubicBezTo>
                  <a:cubicBezTo>
                    <a:pt x="179264" y="206149"/>
                    <a:pt x="188979" y="170675"/>
                    <a:pt x="217801" y="159892"/>
                  </a:cubicBezTo>
                  <a:cubicBezTo>
                    <a:pt x="232188" y="154509"/>
                    <a:pt x="243020" y="153731"/>
                    <a:pt x="276131" y="155705"/>
                  </a:cubicBezTo>
                  <a:cubicBezTo>
                    <a:pt x="301141" y="157197"/>
                    <a:pt x="312176" y="157197"/>
                    <a:pt x="337187" y="155705"/>
                  </a:cubicBezTo>
                  <a:cubicBezTo>
                    <a:pt x="370349" y="153727"/>
                    <a:pt x="381127" y="154507"/>
                    <a:pt x="395612" y="159927"/>
                  </a:cubicBezTo>
                  <a:cubicBezTo>
                    <a:pt x="424199" y="170623"/>
                    <a:pt x="434002" y="206366"/>
                    <a:pt x="421682" y="254998"/>
                  </a:cubicBezTo>
                  <a:cubicBezTo>
                    <a:pt x="418011" y="269493"/>
                    <a:pt x="405645" y="293984"/>
                    <a:pt x="394582" y="308667"/>
                  </a:cubicBezTo>
                  <a:cubicBezTo>
                    <a:pt x="383603" y="323238"/>
                    <a:pt x="358146" y="348044"/>
                    <a:pt x="346343" y="355674"/>
                  </a:cubicBezTo>
                  <a:cubicBezTo>
                    <a:pt x="341568" y="358762"/>
                    <a:pt x="337632" y="361761"/>
                    <a:pt x="337598" y="362341"/>
                  </a:cubicBezTo>
                  <a:cubicBezTo>
                    <a:pt x="337565" y="362921"/>
                    <a:pt x="375390" y="363394"/>
                    <a:pt x="421653" y="363394"/>
                  </a:cubicBezTo>
                  <a:lnTo>
                    <a:pt x="505766" y="363394"/>
                  </a:lnTo>
                  <a:lnTo>
                    <a:pt x="508676" y="367092"/>
                  </a:lnTo>
                  <a:lnTo>
                    <a:pt x="511584" y="370791"/>
                  </a:lnTo>
                  <a:lnTo>
                    <a:pt x="492158" y="653113"/>
                  </a:lnTo>
                  <a:lnTo>
                    <a:pt x="524228" y="653939"/>
                  </a:lnTo>
                  <a:lnTo>
                    <a:pt x="536871" y="653939"/>
                  </a:lnTo>
                  <a:lnTo>
                    <a:pt x="551745" y="638850"/>
                  </a:lnTo>
                  <a:cubicBezTo>
                    <a:pt x="586185" y="603916"/>
                    <a:pt x="606351" y="575128"/>
                    <a:pt x="612097" y="552699"/>
                  </a:cubicBezTo>
                  <a:cubicBezTo>
                    <a:pt x="614704" y="542528"/>
                    <a:pt x="613697" y="534845"/>
                    <a:pt x="606324" y="508666"/>
                  </a:cubicBezTo>
                  <a:cubicBezTo>
                    <a:pt x="591676" y="456659"/>
                    <a:pt x="566786" y="398369"/>
                    <a:pt x="545402" y="365990"/>
                  </a:cubicBezTo>
                  <a:cubicBezTo>
                    <a:pt x="525393" y="335694"/>
                    <a:pt x="509076" y="325422"/>
                    <a:pt x="454253" y="308599"/>
                  </a:cubicBezTo>
                  <a:lnTo>
                    <a:pt x="439733" y="304141"/>
                  </a:lnTo>
                  <a:lnTo>
                    <a:pt x="437918" y="299731"/>
                  </a:lnTo>
                  <a:cubicBezTo>
                    <a:pt x="432790" y="287264"/>
                    <a:pt x="434782" y="271495"/>
                    <a:pt x="444502" y="247597"/>
                  </a:cubicBezTo>
                  <a:cubicBezTo>
                    <a:pt x="457982" y="214451"/>
                    <a:pt x="457383" y="216737"/>
                    <a:pt x="457272" y="199124"/>
                  </a:cubicBezTo>
                  <a:cubicBezTo>
                    <a:pt x="456921" y="143780"/>
                    <a:pt x="427475" y="78925"/>
                    <a:pt x="383649" y="36961"/>
                  </a:cubicBezTo>
                  <a:cubicBezTo>
                    <a:pt x="357111" y="11552"/>
                    <a:pt x="331107" y="-728"/>
                    <a:pt x="304973" y="-40"/>
                  </a:cubicBezTo>
                  <a:close/>
                  <a:moveTo>
                    <a:pt x="251171" y="170045"/>
                  </a:moveTo>
                  <a:cubicBezTo>
                    <a:pt x="244930" y="170020"/>
                    <a:pt x="240620" y="170329"/>
                    <a:pt x="236572" y="170966"/>
                  </a:cubicBezTo>
                  <a:cubicBezTo>
                    <a:pt x="224721" y="172831"/>
                    <a:pt x="214379" y="177855"/>
                    <a:pt x="209896" y="183920"/>
                  </a:cubicBezTo>
                  <a:cubicBezTo>
                    <a:pt x="195978" y="202745"/>
                    <a:pt x="200620" y="249284"/>
                    <a:pt x="219754" y="282739"/>
                  </a:cubicBezTo>
                  <a:cubicBezTo>
                    <a:pt x="235854" y="310892"/>
                    <a:pt x="271288" y="344024"/>
                    <a:pt x="298493" y="356370"/>
                  </a:cubicBezTo>
                  <a:cubicBezTo>
                    <a:pt x="306645" y="360070"/>
                    <a:pt x="308041" y="359938"/>
                    <a:pt x="319023" y="354408"/>
                  </a:cubicBezTo>
                  <a:cubicBezTo>
                    <a:pt x="332735" y="347502"/>
                    <a:pt x="350405" y="334011"/>
                    <a:pt x="364963" y="319336"/>
                  </a:cubicBezTo>
                  <a:cubicBezTo>
                    <a:pt x="392255" y="291828"/>
                    <a:pt x="406688" y="263800"/>
                    <a:pt x="410553" y="230797"/>
                  </a:cubicBezTo>
                  <a:cubicBezTo>
                    <a:pt x="413999" y="201372"/>
                    <a:pt x="408094" y="182562"/>
                    <a:pt x="393216" y="175570"/>
                  </a:cubicBezTo>
                  <a:cubicBezTo>
                    <a:pt x="381291" y="169964"/>
                    <a:pt x="370534" y="169101"/>
                    <a:pt x="337708" y="171109"/>
                  </a:cubicBezTo>
                  <a:cubicBezTo>
                    <a:pt x="313111" y="172614"/>
                    <a:pt x="302231" y="172617"/>
                    <a:pt x="277353" y="171133"/>
                  </a:cubicBezTo>
                  <a:cubicBezTo>
                    <a:pt x="265581" y="170431"/>
                    <a:pt x="257411" y="170070"/>
                    <a:pt x="251171" y="170045"/>
                  </a:cubicBezTo>
                  <a:close/>
                  <a:moveTo>
                    <a:pt x="265799" y="311041"/>
                  </a:moveTo>
                  <a:lnTo>
                    <a:pt x="345584" y="311041"/>
                  </a:lnTo>
                  <a:cubicBezTo>
                    <a:pt x="345584" y="311041"/>
                    <a:pt x="321014" y="332527"/>
                    <a:pt x="306366" y="332635"/>
                  </a:cubicBezTo>
                  <a:cubicBezTo>
                    <a:pt x="291315" y="332746"/>
                    <a:pt x="265799" y="311041"/>
                    <a:pt x="265799" y="311041"/>
                  </a:cubicBezTo>
                  <a:close/>
                  <a:moveTo>
                    <a:pt x="134005" y="623060"/>
                  </a:moveTo>
                  <a:lnTo>
                    <a:pt x="136199" y="653939"/>
                  </a:lnTo>
                  <a:lnTo>
                    <a:pt x="479293" y="654445"/>
                  </a:lnTo>
                  <a:lnTo>
                    <a:pt x="482243" y="623805"/>
                  </a:lnTo>
                  <a:close/>
                </a:path>
              </a:pathLst>
            </a:custGeom>
            <a:solidFill>
              <a:srgbClr val="7030A0"/>
            </a:solidFill>
            <a:ln w="139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5" name="Graphic 8" descr="Envelop met effen opvulling">
              <a:extLst>
                <a:ext uri="{FF2B5EF4-FFF2-40B4-BE49-F238E27FC236}">
                  <a16:creationId xmlns:a16="http://schemas.microsoft.com/office/drawing/2014/main" id="{8E393F31-FA0C-B20F-43C3-FFB67CE6E4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65968" y="3565180"/>
              <a:ext cx="386033" cy="386032"/>
            </a:xfrm>
            <a:prstGeom prst="rect">
              <a:avLst/>
            </a:prstGeom>
          </p:spPr>
        </p:pic>
        <p:pic>
          <p:nvPicPr>
            <p:cNvPr id="26" name="Graphic 9" descr="Envelop met effen opvulling">
              <a:extLst>
                <a:ext uri="{FF2B5EF4-FFF2-40B4-BE49-F238E27FC236}">
                  <a16:creationId xmlns:a16="http://schemas.microsoft.com/office/drawing/2014/main" id="{53CF855C-C2B0-4E67-589B-C59D51B6FB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0099" y="2659405"/>
              <a:ext cx="386033" cy="386032"/>
            </a:xfrm>
            <a:prstGeom prst="rect">
              <a:avLst/>
            </a:prstGeom>
          </p:spPr>
        </p:pic>
        <p:pic>
          <p:nvPicPr>
            <p:cNvPr id="27" name="Graphic 10" descr="Open enveloppe met effen opvulling">
              <a:extLst>
                <a:ext uri="{FF2B5EF4-FFF2-40B4-BE49-F238E27FC236}">
                  <a16:creationId xmlns:a16="http://schemas.microsoft.com/office/drawing/2014/main" id="{4B351FAF-9305-934D-3AED-B76476AC9E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1065" y="3555004"/>
              <a:ext cx="418382" cy="342900"/>
            </a:xfrm>
            <a:prstGeom prst="rect">
              <a:avLst/>
            </a:prstGeom>
          </p:spPr>
        </p:pic>
      </p:grpSp>
      <p:sp>
        <p:nvSpPr>
          <p:cNvPr id="3" name="Slide Number Placeholder 2">
            <a:extLst>
              <a:ext uri="{FF2B5EF4-FFF2-40B4-BE49-F238E27FC236}">
                <a16:creationId xmlns:a16="http://schemas.microsoft.com/office/drawing/2014/main" id="{210BCD51-AEF9-CFBD-FFC3-23412416B63F}"/>
              </a:ext>
            </a:extLst>
          </p:cNvPr>
          <p:cNvSpPr>
            <a:spLocks noGrp="1"/>
          </p:cNvSpPr>
          <p:nvPr>
            <p:ph type="sldNum" sz="quarter" idx="12"/>
          </p:nvPr>
        </p:nvSpPr>
        <p:spPr/>
        <p:txBody>
          <a:bodyPr/>
          <a:lstStyle/>
          <a:p>
            <a:fld id="{5BB3ADA4-89F1-460D-B2C7-F0412672FE97}" type="slidenum">
              <a:rPr lang="LID4096" smtClean="0"/>
              <a:t>5</a:t>
            </a:fld>
            <a:endParaRPr lang="en-US"/>
          </a:p>
        </p:txBody>
      </p:sp>
      <p:sp>
        <p:nvSpPr>
          <p:cNvPr id="30" name="Arc 29">
            <a:extLst>
              <a:ext uri="{FF2B5EF4-FFF2-40B4-BE49-F238E27FC236}">
                <a16:creationId xmlns:a16="http://schemas.microsoft.com/office/drawing/2014/main" id="{05DCE1DE-9125-0383-ABF0-682F432AD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2416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DDBCEB-B197-1530-4F73-26093B67669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00EF14-455F-6035-99BD-14E579C56C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198D97E-540C-6AF6-65F4-A368CC368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1EC7-793D-125A-D689-E426A5F0325D}"/>
              </a:ext>
            </a:extLst>
          </p:cNvPr>
          <p:cNvSpPr>
            <a:spLocks noGrp="1"/>
          </p:cNvSpPr>
          <p:nvPr>
            <p:ph type="title"/>
          </p:nvPr>
        </p:nvSpPr>
        <p:spPr>
          <a:xfrm>
            <a:off x="686834" y="1153572"/>
            <a:ext cx="3200400" cy="4461163"/>
          </a:xfrm>
        </p:spPr>
        <p:txBody>
          <a:bodyPr>
            <a:normAutofit/>
          </a:bodyPr>
          <a:lstStyle/>
          <a:p>
            <a:r>
              <a:rPr lang="en-US" sz="4100">
                <a:solidFill>
                  <a:srgbClr val="FFFFFF"/>
                </a:solidFill>
                <a:ea typeface="+mj-lt"/>
                <a:cs typeface="+mj-lt"/>
              </a:rPr>
              <a:t>Background</a:t>
            </a:r>
          </a:p>
        </p:txBody>
      </p:sp>
      <p:sp>
        <p:nvSpPr>
          <p:cNvPr id="12" name="Arc 11">
            <a:extLst>
              <a:ext uri="{FF2B5EF4-FFF2-40B4-BE49-F238E27FC236}">
                <a16:creationId xmlns:a16="http://schemas.microsoft.com/office/drawing/2014/main" id="{A31B41FA-B684-5AF9-16EA-B09AF4876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CBA69F-3E97-ACBA-5E2D-81E479E63ADF}"/>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t>Classifying security</a:t>
            </a:r>
          </a:p>
          <a:p>
            <a:r>
              <a:rPr lang="en-US"/>
              <a:t>Cryptographic Primitives</a:t>
            </a:r>
          </a:p>
          <a:p>
            <a:r>
              <a:rPr lang="en-US"/>
              <a:t>Security guarantees</a:t>
            </a:r>
          </a:p>
          <a:p>
            <a:endParaRPr lang="en-US"/>
          </a:p>
          <a:p>
            <a:pPr marL="0" indent="0">
              <a:buNone/>
            </a:pPr>
            <a:r>
              <a:rPr lang="en-US" sz="3200"/>
              <a:t>Comparison</a:t>
            </a:r>
          </a:p>
          <a:p>
            <a:r>
              <a:rPr lang="en-US"/>
              <a:t>Assumptions</a:t>
            </a:r>
          </a:p>
          <a:p>
            <a:r>
              <a:rPr lang="en-US"/>
              <a:t>Communication protocols</a:t>
            </a:r>
          </a:p>
          <a:p>
            <a:endParaRPr lang="en-US"/>
          </a:p>
        </p:txBody>
      </p:sp>
      <p:sp>
        <p:nvSpPr>
          <p:cNvPr id="4" name="Slide Number Placeholder 3">
            <a:extLst>
              <a:ext uri="{FF2B5EF4-FFF2-40B4-BE49-F238E27FC236}">
                <a16:creationId xmlns:a16="http://schemas.microsoft.com/office/drawing/2014/main" id="{9400BF40-F810-3058-A123-C67102EAB02D}"/>
              </a:ext>
            </a:extLst>
          </p:cNvPr>
          <p:cNvSpPr>
            <a:spLocks noGrp="1"/>
          </p:cNvSpPr>
          <p:nvPr>
            <p:ph type="sldNum" sz="quarter" idx="12"/>
          </p:nvPr>
        </p:nvSpPr>
        <p:spPr/>
        <p:txBody>
          <a:bodyPr/>
          <a:lstStyle/>
          <a:p>
            <a:fld id="{5BB3ADA4-89F1-460D-B2C7-F0412672FE97}" type="slidenum">
              <a:rPr lang="LID4096" smtClean="0"/>
              <a:t>6</a:t>
            </a:fld>
            <a:endParaRPr lang="en-US"/>
          </a:p>
        </p:txBody>
      </p:sp>
    </p:spTree>
    <p:extLst>
      <p:ext uri="{BB962C8B-B14F-4D97-AF65-F5344CB8AC3E}">
        <p14:creationId xmlns:p14="http://schemas.microsoft.com/office/powerpoint/2010/main" val="318077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7D65C3C6-A9A4-753A-C3AD-FEE19E0A6F2F}"/>
              </a:ext>
            </a:extLst>
          </p:cNvPr>
          <p:cNvCxnSpPr/>
          <p:nvPr/>
        </p:nvCxnSpPr>
        <p:spPr>
          <a:xfrm flipV="1">
            <a:off x="3432821" y="1404200"/>
            <a:ext cx="1990299" cy="1410267"/>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73C41B6-551E-1914-0DD3-FB067DE383AA}"/>
              </a:ext>
            </a:extLst>
          </p:cNvPr>
          <p:cNvSpPr txBox="1"/>
          <p:nvPr/>
        </p:nvSpPr>
        <p:spPr>
          <a:xfrm>
            <a:off x="2149522" y="17759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 is computationally unbounded</a:t>
            </a:r>
          </a:p>
        </p:txBody>
      </p:sp>
      <p:sp>
        <p:nvSpPr>
          <p:cNvPr id="30" name="TextBox 29">
            <a:extLst>
              <a:ext uri="{FF2B5EF4-FFF2-40B4-BE49-F238E27FC236}">
                <a16:creationId xmlns:a16="http://schemas.microsoft.com/office/drawing/2014/main" id="{3B9B6B80-A641-9AE8-4EC0-ADD17273A8CF}"/>
              </a:ext>
            </a:extLst>
          </p:cNvPr>
          <p:cNvSpPr txBox="1"/>
          <p:nvPr/>
        </p:nvSpPr>
        <p:spPr>
          <a:xfrm>
            <a:off x="7529013" y="169635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 is computationally bounded</a:t>
            </a:r>
          </a:p>
        </p:txBody>
      </p:sp>
      <p:cxnSp>
        <p:nvCxnSpPr>
          <p:cNvPr id="31" name="Straight Arrow Connector 30">
            <a:extLst>
              <a:ext uri="{FF2B5EF4-FFF2-40B4-BE49-F238E27FC236}">
                <a16:creationId xmlns:a16="http://schemas.microsoft.com/office/drawing/2014/main" id="{C10998FC-8DF0-128D-F322-80172E23F5ED}"/>
              </a:ext>
            </a:extLst>
          </p:cNvPr>
          <p:cNvCxnSpPr/>
          <p:nvPr/>
        </p:nvCxnSpPr>
        <p:spPr>
          <a:xfrm>
            <a:off x="6118746" y="1412031"/>
            <a:ext cx="2274626" cy="1342029"/>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BFA1CEA-9D2F-D94A-D8D2-2337240C3957}"/>
              </a:ext>
            </a:extLst>
          </p:cNvPr>
          <p:cNvCxnSpPr/>
          <p:nvPr/>
        </p:nvCxnSpPr>
        <p:spPr>
          <a:xfrm>
            <a:off x="3229970" y="3390955"/>
            <a:ext cx="1524000" cy="1580865"/>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E28B81B-4457-441E-9A50-D6B19B0CE439}"/>
              </a:ext>
            </a:extLst>
          </p:cNvPr>
          <p:cNvCxnSpPr>
            <a:cxnSpLocks/>
          </p:cNvCxnSpPr>
          <p:nvPr/>
        </p:nvCxnSpPr>
        <p:spPr>
          <a:xfrm flipH="1">
            <a:off x="2035791" y="3265850"/>
            <a:ext cx="1307909" cy="1717342"/>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03C7EE4D-F30C-5BBD-93F8-DD0416182EF6}"/>
              </a:ext>
            </a:extLst>
          </p:cNvPr>
          <p:cNvSpPr txBox="1"/>
          <p:nvPr/>
        </p:nvSpPr>
        <p:spPr>
          <a:xfrm>
            <a:off x="8902367" y="5665583"/>
            <a:ext cx="2107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RSA, (EC)DH,</a:t>
            </a:r>
            <a:br>
              <a:rPr lang="en-US"/>
            </a:br>
            <a:r>
              <a:rPr lang="en-US"/>
              <a:t>(EC)-DSA</a:t>
            </a:r>
          </a:p>
        </p:txBody>
      </p:sp>
      <p:sp>
        <p:nvSpPr>
          <p:cNvPr id="35" name="TextBox 34">
            <a:extLst>
              <a:ext uri="{FF2B5EF4-FFF2-40B4-BE49-F238E27FC236}">
                <a16:creationId xmlns:a16="http://schemas.microsoft.com/office/drawing/2014/main" id="{2B686226-FBC6-763E-C1CB-B4FEE5A79A52}"/>
              </a:ext>
            </a:extLst>
          </p:cNvPr>
          <p:cNvSpPr txBox="1"/>
          <p:nvPr/>
        </p:nvSpPr>
        <p:spPr>
          <a:xfrm>
            <a:off x="6458261" y="5665582"/>
            <a:ext cx="20951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ML-KEM,</a:t>
            </a:r>
            <a:br>
              <a:rPr lang="en-US"/>
            </a:br>
            <a:r>
              <a:rPr lang="en-US"/>
              <a:t>ML-DSA, SLH-DSA,</a:t>
            </a:r>
            <a:br>
              <a:rPr lang="en-US"/>
            </a:br>
            <a:r>
              <a:rPr lang="en-US"/>
              <a:t>AES, SHA3</a:t>
            </a:r>
          </a:p>
        </p:txBody>
      </p:sp>
      <p:cxnSp>
        <p:nvCxnSpPr>
          <p:cNvPr id="36" name="Straight Arrow Connector 35">
            <a:extLst>
              <a:ext uri="{FF2B5EF4-FFF2-40B4-BE49-F238E27FC236}">
                <a16:creationId xmlns:a16="http://schemas.microsoft.com/office/drawing/2014/main" id="{12DAD303-74A2-A82F-03BC-6D9EE2926EC4}"/>
              </a:ext>
            </a:extLst>
          </p:cNvPr>
          <p:cNvCxnSpPr>
            <a:cxnSpLocks/>
          </p:cNvCxnSpPr>
          <p:nvPr/>
        </p:nvCxnSpPr>
        <p:spPr>
          <a:xfrm>
            <a:off x="8552596" y="3265850"/>
            <a:ext cx="1524000" cy="1580865"/>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78A5C00-11AD-1784-39E9-32B6460E37F3}"/>
              </a:ext>
            </a:extLst>
          </p:cNvPr>
          <p:cNvCxnSpPr>
            <a:cxnSpLocks/>
          </p:cNvCxnSpPr>
          <p:nvPr/>
        </p:nvCxnSpPr>
        <p:spPr>
          <a:xfrm flipH="1">
            <a:off x="7438030" y="3095254"/>
            <a:ext cx="1262417" cy="2081282"/>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36D97AB2-4CC9-6F13-82CD-B31B428D66C9}"/>
              </a:ext>
            </a:extLst>
          </p:cNvPr>
          <p:cNvSpPr txBox="1"/>
          <p:nvPr/>
        </p:nvSpPr>
        <p:spPr>
          <a:xfrm>
            <a:off x="784746" y="359567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 succeeds with probability 0</a:t>
            </a:r>
          </a:p>
        </p:txBody>
      </p:sp>
      <p:sp>
        <p:nvSpPr>
          <p:cNvPr id="39" name="TextBox 38">
            <a:extLst>
              <a:ext uri="{FF2B5EF4-FFF2-40B4-BE49-F238E27FC236}">
                <a16:creationId xmlns:a16="http://schemas.microsoft.com/office/drawing/2014/main" id="{C4F3A4BC-798B-9917-0C25-DAF51D8291E1}"/>
              </a:ext>
            </a:extLst>
          </p:cNvPr>
          <p:cNvSpPr txBox="1"/>
          <p:nvPr/>
        </p:nvSpPr>
        <p:spPr>
          <a:xfrm>
            <a:off x="1192687" y="5665581"/>
            <a:ext cx="1713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One-time pad</a:t>
            </a:r>
          </a:p>
        </p:txBody>
      </p:sp>
      <p:sp>
        <p:nvSpPr>
          <p:cNvPr id="40" name="TextBox 39">
            <a:extLst>
              <a:ext uri="{FF2B5EF4-FFF2-40B4-BE49-F238E27FC236}">
                <a16:creationId xmlns:a16="http://schemas.microsoft.com/office/drawing/2014/main" id="{D2369C47-22BA-CE9B-22CF-AC51229F8BD2}"/>
              </a:ext>
            </a:extLst>
          </p:cNvPr>
          <p:cNvSpPr txBox="1"/>
          <p:nvPr/>
        </p:nvSpPr>
        <p:spPr>
          <a:xfrm>
            <a:off x="4087427" y="5665580"/>
            <a:ext cx="17196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ITS-MAC</a:t>
            </a:r>
          </a:p>
        </p:txBody>
      </p:sp>
      <p:sp>
        <p:nvSpPr>
          <p:cNvPr id="42" name="TextBox 41">
            <a:extLst>
              <a:ext uri="{FF2B5EF4-FFF2-40B4-BE49-F238E27FC236}">
                <a16:creationId xmlns:a16="http://schemas.microsoft.com/office/drawing/2014/main" id="{6F5DE1CC-BF1E-5002-DB35-FF7DED62AC16}"/>
              </a:ext>
            </a:extLst>
          </p:cNvPr>
          <p:cNvSpPr txBox="1"/>
          <p:nvPr/>
        </p:nvSpPr>
        <p:spPr>
          <a:xfrm>
            <a:off x="3935104" y="3595671"/>
            <a:ext cx="20608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 succeeds with probability </a:t>
            </a:r>
            <a:r>
              <a:rPr lang="en-US">
                <a:ea typeface="+mn-lt"/>
                <a:cs typeface="+mn-lt"/>
              </a:rPr>
              <a:t>ε</a:t>
            </a:r>
            <a:endParaRPr lang="en-US"/>
          </a:p>
        </p:txBody>
      </p:sp>
      <p:sp>
        <p:nvSpPr>
          <p:cNvPr id="43" name="TextBox 42">
            <a:extLst>
              <a:ext uri="{FF2B5EF4-FFF2-40B4-BE49-F238E27FC236}">
                <a16:creationId xmlns:a16="http://schemas.microsoft.com/office/drawing/2014/main" id="{38354962-DB17-B4B9-A69A-F7AE45A08B7D}"/>
              </a:ext>
            </a:extLst>
          </p:cNvPr>
          <p:cNvSpPr txBox="1"/>
          <p:nvPr/>
        </p:nvSpPr>
        <p:spPr>
          <a:xfrm>
            <a:off x="6255223" y="3595670"/>
            <a:ext cx="20608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 has a quantum computer</a:t>
            </a:r>
          </a:p>
        </p:txBody>
      </p:sp>
      <p:sp>
        <p:nvSpPr>
          <p:cNvPr id="44" name="TextBox 43">
            <a:extLst>
              <a:ext uri="{FF2B5EF4-FFF2-40B4-BE49-F238E27FC236}">
                <a16:creationId xmlns:a16="http://schemas.microsoft.com/office/drawing/2014/main" id="{0A956711-8558-3F28-F0ED-B355FDD96205}"/>
              </a:ext>
            </a:extLst>
          </p:cNvPr>
          <p:cNvSpPr txBox="1"/>
          <p:nvPr/>
        </p:nvSpPr>
        <p:spPr>
          <a:xfrm>
            <a:off x="9314595" y="3595669"/>
            <a:ext cx="21063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 has (only) a classical computer</a:t>
            </a:r>
          </a:p>
        </p:txBody>
      </p:sp>
      <p:sp>
        <p:nvSpPr>
          <p:cNvPr id="3" name="Title 1">
            <a:extLst>
              <a:ext uri="{FF2B5EF4-FFF2-40B4-BE49-F238E27FC236}">
                <a16:creationId xmlns:a16="http://schemas.microsoft.com/office/drawing/2014/main" id="{CCE1B58E-0286-9D19-F99F-554C1EC31AEE}"/>
              </a:ext>
            </a:extLst>
          </p:cNvPr>
          <p:cNvSpPr>
            <a:spLocks noGrp="1"/>
          </p:cNvSpPr>
          <p:nvPr>
            <p:ph type="title"/>
          </p:nvPr>
        </p:nvSpPr>
        <p:spPr>
          <a:xfrm>
            <a:off x="252761" y="207149"/>
            <a:ext cx="3743460" cy="1325563"/>
          </a:xfrm>
        </p:spPr>
        <p:txBody>
          <a:bodyPr/>
          <a:lstStyle/>
          <a:p>
            <a:r>
              <a:rPr lang="en-US"/>
              <a:t>Classifying</a:t>
            </a:r>
            <a:br>
              <a:rPr lang="en-US"/>
            </a:br>
            <a:r>
              <a:rPr lang="en-US"/>
              <a:t>Security</a:t>
            </a:r>
          </a:p>
        </p:txBody>
      </p:sp>
      <p:sp>
        <p:nvSpPr>
          <p:cNvPr id="13" name="Rectangle 12">
            <a:extLst>
              <a:ext uri="{FF2B5EF4-FFF2-40B4-BE49-F238E27FC236}">
                <a16:creationId xmlns:a16="http://schemas.microsoft.com/office/drawing/2014/main" id="{C32C753A-9749-F8FE-82AF-AA7283E4DD4C}"/>
              </a:ext>
            </a:extLst>
          </p:cNvPr>
          <p:cNvSpPr/>
          <p:nvPr/>
        </p:nvSpPr>
        <p:spPr>
          <a:xfrm>
            <a:off x="4731223" y="775135"/>
            <a:ext cx="2547582" cy="921223"/>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Security</a:t>
            </a:r>
          </a:p>
        </p:txBody>
      </p:sp>
      <p:sp>
        <p:nvSpPr>
          <p:cNvPr id="14" name="Rectangle 13">
            <a:extLst>
              <a:ext uri="{FF2B5EF4-FFF2-40B4-BE49-F238E27FC236}">
                <a16:creationId xmlns:a16="http://schemas.microsoft.com/office/drawing/2014/main" id="{B03CBDB7-3E72-2B56-8B2A-77EDDB20F7B3}"/>
              </a:ext>
            </a:extLst>
          </p:cNvPr>
          <p:cNvSpPr/>
          <p:nvPr/>
        </p:nvSpPr>
        <p:spPr>
          <a:xfrm>
            <a:off x="2013043" y="2606209"/>
            <a:ext cx="2547582" cy="921223"/>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Information Theoretic</a:t>
            </a:r>
            <a:br>
              <a:rPr lang="en-US" b="1"/>
            </a:br>
            <a:r>
              <a:rPr lang="en-US" b="1"/>
              <a:t>(ITS)</a:t>
            </a:r>
          </a:p>
        </p:txBody>
      </p:sp>
      <p:sp>
        <p:nvSpPr>
          <p:cNvPr id="15" name="Rectangle 14">
            <a:extLst>
              <a:ext uri="{FF2B5EF4-FFF2-40B4-BE49-F238E27FC236}">
                <a16:creationId xmlns:a16="http://schemas.microsoft.com/office/drawing/2014/main" id="{DB1612A0-EC79-F0F3-FEEA-5BB8339F2F80}"/>
              </a:ext>
            </a:extLst>
          </p:cNvPr>
          <p:cNvSpPr/>
          <p:nvPr/>
        </p:nvSpPr>
        <p:spPr>
          <a:xfrm>
            <a:off x="7392536" y="2606209"/>
            <a:ext cx="2547582" cy="921223"/>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Computational</a:t>
            </a:r>
          </a:p>
        </p:txBody>
      </p:sp>
      <p:sp>
        <p:nvSpPr>
          <p:cNvPr id="16" name="Rectangle 15">
            <a:extLst>
              <a:ext uri="{FF2B5EF4-FFF2-40B4-BE49-F238E27FC236}">
                <a16:creationId xmlns:a16="http://schemas.microsoft.com/office/drawing/2014/main" id="{48614A15-52A8-C1C9-EB2A-FAFB671616E8}"/>
              </a:ext>
            </a:extLst>
          </p:cNvPr>
          <p:cNvSpPr/>
          <p:nvPr/>
        </p:nvSpPr>
        <p:spPr>
          <a:xfrm>
            <a:off x="1034952" y="4744357"/>
            <a:ext cx="2104030" cy="921223"/>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Perfect</a:t>
            </a:r>
          </a:p>
        </p:txBody>
      </p:sp>
      <p:sp>
        <p:nvSpPr>
          <p:cNvPr id="18" name="Rectangle 17">
            <a:extLst>
              <a:ext uri="{FF2B5EF4-FFF2-40B4-BE49-F238E27FC236}">
                <a16:creationId xmlns:a16="http://schemas.microsoft.com/office/drawing/2014/main" id="{8C855C9F-6FBE-4626-BBDC-1B9C3678C81B}"/>
              </a:ext>
            </a:extLst>
          </p:cNvPr>
          <p:cNvSpPr/>
          <p:nvPr/>
        </p:nvSpPr>
        <p:spPr>
          <a:xfrm>
            <a:off x="3525668" y="4744356"/>
            <a:ext cx="2104030" cy="921223"/>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Statistical</a:t>
            </a:r>
          </a:p>
        </p:txBody>
      </p:sp>
      <p:sp>
        <p:nvSpPr>
          <p:cNvPr id="19" name="Rectangle 18">
            <a:extLst>
              <a:ext uri="{FF2B5EF4-FFF2-40B4-BE49-F238E27FC236}">
                <a16:creationId xmlns:a16="http://schemas.microsoft.com/office/drawing/2014/main" id="{F3F7068A-2829-4BAE-B3B7-F263B3872B71}"/>
              </a:ext>
            </a:extLst>
          </p:cNvPr>
          <p:cNvSpPr/>
          <p:nvPr/>
        </p:nvSpPr>
        <p:spPr>
          <a:xfrm>
            <a:off x="6471310" y="4744357"/>
            <a:ext cx="2104030" cy="921223"/>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Post Quantum</a:t>
            </a:r>
          </a:p>
        </p:txBody>
      </p:sp>
      <p:sp>
        <p:nvSpPr>
          <p:cNvPr id="20" name="Rectangle 19">
            <a:extLst>
              <a:ext uri="{FF2B5EF4-FFF2-40B4-BE49-F238E27FC236}">
                <a16:creationId xmlns:a16="http://schemas.microsoft.com/office/drawing/2014/main" id="{F292E00F-DA94-1946-86FF-7454254959BF}"/>
              </a:ext>
            </a:extLst>
          </p:cNvPr>
          <p:cNvSpPr/>
          <p:nvPr/>
        </p:nvSpPr>
        <p:spPr>
          <a:xfrm>
            <a:off x="8905160" y="4744356"/>
            <a:ext cx="2104030" cy="921223"/>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Classical</a:t>
            </a:r>
          </a:p>
        </p:txBody>
      </p:sp>
      <p:sp>
        <p:nvSpPr>
          <p:cNvPr id="4" name="TextBox 3">
            <a:extLst>
              <a:ext uri="{FF2B5EF4-FFF2-40B4-BE49-F238E27FC236}">
                <a16:creationId xmlns:a16="http://schemas.microsoft.com/office/drawing/2014/main" id="{3FDB4200-FCE7-5E40-7F7B-71910EEEFC3F}"/>
              </a:ext>
            </a:extLst>
          </p:cNvPr>
          <p:cNvSpPr txBox="1"/>
          <p:nvPr/>
        </p:nvSpPr>
        <p:spPr>
          <a:xfrm>
            <a:off x="5318166" y="5965804"/>
            <a:ext cx="661115" cy="376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QKD</a:t>
            </a:r>
          </a:p>
        </p:txBody>
      </p:sp>
      <p:sp>
        <p:nvSpPr>
          <p:cNvPr id="5" name="Arc 4">
            <a:extLst>
              <a:ext uri="{FF2B5EF4-FFF2-40B4-BE49-F238E27FC236}">
                <a16:creationId xmlns:a16="http://schemas.microsoft.com/office/drawing/2014/main" id="{EC359563-7B1E-8F13-C148-D65514C48E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E6E6DDA-1B79-0958-8090-1EC99829E04F}"/>
              </a:ext>
            </a:extLst>
          </p:cNvPr>
          <p:cNvSpPr>
            <a:spLocks noGrp="1"/>
          </p:cNvSpPr>
          <p:nvPr>
            <p:ph type="sldNum" sz="quarter" idx="12"/>
          </p:nvPr>
        </p:nvSpPr>
        <p:spPr/>
        <p:txBody>
          <a:bodyPr/>
          <a:lstStyle/>
          <a:p>
            <a:fld id="{5BB3ADA4-89F1-460D-B2C7-F0412672FE97}" type="slidenum">
              <a:rPr lang="LID4096" smtClean="0"/>
              <a:t>7</a:t>
            </a:fld>
            <a:endParaRPr lang="en-US"/>
          </a:p>
        </p:txBody>
      </p:sp>
    </p:spTree>
    <p:extLst>
      <p:ext uri="{BB962C8B-B14F-4D97-AF65-F5344CB8AC3E}">
        <p14:creationId xmlns:p14="http://schemas.microsoft.com/office/powerpoint/2010/main" val="3889059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93868-1263-3C6D-54B9-2E5EE36C992B}"/>
              </a:ext>
            </a:extLst>
          </p:cNvPr>
          <p:cNvSpPr>
            <a:spLocks noGrp="1"/>
          </p:cNvSpPr>
          <p:nvPr>
            <p:ph type="title"/>
          </p:nvPr>
        </p:nvSpPr>
        <p:spPr>
          <a:xfrm>
            <a:off x="686834" y="1153572"/>
            <a:ext cx="3200400" cy="4461163"/>
          </a:xfrm>
        </p:spPr>
        <p:txBody>
          <a:bodyPr>
            <a:normAutofit/>
          </a:bodyPr>
          <a:lstStyle/>
          <a:p>
            <a:r>
              <a:rPr lang="en-US" sz="4100">
                <a:solidFill>
                  <a:srgbClr val="FFFFFF"/>
                </a:solidFill>
                <a:ea typeface="+mj-lt"/>
                <a:cs typeface="+mj-lt"/>
              </a:rPr>
              <a:t>Cryptographic Primitives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9D071D-C217-A1B7-3E1F-D1CB43AA90C5}"/>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t>Symmetric cryptography</a:t>
            </a:r>
          </a:p>
          <a:p>
            <a:pPr lvl="1">
              <a:buFont typeface="Calibri"/>
              <a:buChar char="-"/>
            </a:pPr>
            <a:r>
              <a:rPr lang="en-US"/>
              <a:t>Encryption</a:t>
            </a:r>
          </a:p>
          <a:p>
            <a:pPr lvl="1">
              <a:buFont typeface="Calibri" panose="020B0604020202020204" pitchFamily="34" charset="0"/>
              <a:buChar char="-"/>
            </a:pPr>
            <a:r>
              <a:rPr lang="en-US"/>
              <a:t>Authentication (MAC)</a:t>
            </a:r>
          </a:p>
          <a:p>
            <a:pPr lvl="1">
              <a:buFont typeface="Calibri" panose="020B0604020202020204" pitchFamily="34" charset="0"/>
              <a:buChar char="-"/>
            </a:pPr>
            <a:r>
              <a:rPr lang="en-US"/>
              <a:t>Pseudo-Random Generator (PRG)</a:t>
            </a:r>
          </a:p>
          <a:p>
            <a:r>
              <a:rPr lang="en-US"/>
              <a:t>Asymmetric cryptography</a:t>
            </a:r>
          </a:p>
          <a:p>
            <a:pPr lvl="1">
              <a:buFont typeface="Calibri" panose="020B0604020202020204" pitchFamily="34" charset="0"/>
              <a:buChar char="-"/>
            </a:pPr>
            <a:r>
              <a:rPr lang="en-US"/>
              <a:t>(Authenticated) Key Exchange</a:t>
            </a:r>
          </a:p>
          <a:p>
            <a:pPr lvl="1">
              <a:buFont typeface="Calibri" panose="020B0604020202020204" pitchFamily="34" charset="0"/>
              <a:buChar char="-"/>
            </a:pPr>
            <a:r>
              <a:rPr lang="en-US"/>
              <a:t>Digital Signatures</a:t>
            </a:r>
          </a:p>
          <a:p>
            <a:r>
              <a:rPr lang="en-US"/>
              <a:t>Quantum Key Distribution (QKD)</a:t>
            </a:r>
          </a:p>
        </p:txBody>
      </p:sp>
      <p:sp>
        <p:nvSpPr>
          <p:cNvPr id="4" name="Slide Number Placeholder 3">
            <a:extLst>
              <a:ext uri="{FF2B5EF4-FFF2-40B4-BE49-F238E27FC236}">
                <a16:creationId xmlns:a16="http://schemas.microsoft.com/office/drawing/2014/main" id="{0F79FAB4-E407-2DB4-6B41-CF1CDB173F97}"/>
              </a:ext>
            </a:extLst>
          </p:cNvPr>
          <p:cNvSpPr>
            <a:spLocks noGrp="1"/>
          </p:cNvSpPr>
          <p:nvPr>
            <p:ph type="sldNum" sz="quarter" idx="12"/>
          </p:nvPr>
        </p:nvSpPr>
        <p:spPr/>
        <p:txBody>
          <a:bodyPr/>
          <a:lstStyle/>
          <a:p>
            <a:fld id="{5BB3ADA4-89F1-460D-B2C7-F0412672FE97}" type="slidenum">
              <a:rPr lang="LID4096" smtClean="0"/>
              <a:t>8</a:t>
            </a:fld>
            <a:endParaRPr lang="en-US"/>
          </a:p>
        </p:txBody>
      </p:sp>
    </p:spTree>
    <p:extLst>
      <p:ext uri="{BB962C8B-B14F-4D97-AF65-F5344CB8AC3E}">
        <p14:creationId xmlns:p14="http://schemas.microsoft.com/office/powerpoint/2010/main" val="174280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83B8-4E21-BA9C-3EFB-C273D5CD9C67}"/>
              </a:ext>
            </a:extLst>
          </p:cNvPr>
          <p:cNvSpPr>
            <a:spLocks noGrp="1"/>
          </p:cNvSpPr>
          <p:nvPr>
            <p:ph type="title"/>
          </p:nvPr>
        </p:nvSpPr>
        <p:spPr>
          <a:xfrm>
            <a:off x="655749" y="224"/>
            <a:ext cx="9860924" cy="1325563"/>
          </a:xfrm>
        </p:spPr>
        <p:txBody>
          <a:bodyPr/>
          <a:lstStyle/>
          <a:p>
            <a:r>
              <a:rPr lang="en-US"/>
              <a:t>Encryption</a:t>
            </a:r>
          </a:p>
        </p:txBody>
      </p:sp>
      <p:pic>
        <p:nvPicPr>
          <p:cNvPr id="5" name="Picture 4" descr="A purple and black envelope with a person with a computer&#10;&#10;AI-generated content may be incorrect.">
            <a:extLst>
              <a:ext uri="{FF2B5EF4-FFF2-40B4-BE49-F238E27FC236}">
                <a16:creationId xmlns:a16="http://schemas.microsoft.com/office/drawing/2014/main" id="{6F6185A9-1EEB-0026-836C-57F1E8326A51}"/>
              </a:ext>
            </a:extLst>
          </p:cNvPr>
          <p:cNvPicPr>
            <a:picLocks noChangeAspect="1"/>
          </p:cNvPicPr>
          <p:nvPr/>
        </p:nvPicPr>
        <p:blipFill>
          <a:blip r:embed="rId3"/>
          <a:stretch>
            <a:fillRect/>
          </a:stretch>
        </p:blipFill>
        <p:spPr>
          <a:xfrm>
            <a:off x="980672" y="974118"/>
            <a:ext cx="10101866" cy="3032796"/>
          </a:xfrm>
          <a:prstGeom prst="rect">
            <a:avLst/>
          </a:prstGeom>
        </p:spPr>
      </p:pic>
      <p:sp>
        <p:nvSpPr>
          <p:cNvPr id="6" name="TextBox 5">
            <a:extLst>
              <a:ext uri="{FF2B5EF4-FFF2-40B4-BE49-F238E27FC236}">
                <a16:creationId xmlns:a16="http://schemas.microsoft.com/office/drawing/2014/main" id="{5A6609B5-D44D-4A5E-2AE1-68B924C474FF}"/>
              </a:ext>
            </a:extLst>
          </p:cNvPr>
          <p:cNvSpPr txBox="1"/>
          <p:nvPr/>
        </p:nvSpPr>
        <p:spPr>
          <a:xfrm>
            <a:off x="983981" y="3767095"/>
            <a:ext cx="443140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p>
          <a:p>
            <a:pPr marL="285750" indent="-285750">
              <a:buFont typeface="Calibri"/>
              <a:buChar char="-"/>
            </a:pPr>
            <a:r>
              <a:rPr lang="en-US" sz="2000"/>
              <a:t>One-Time Pad (OTP):</a:t>
            </a:r>
          </a:p>
          <a:p>
            <a:pPr marL="800100" lvl="1" indent="-342900">
              <a:buFont typeface="Calibri"/>
              <a:buChar char="-"/>
            </a:pPr>
            <a:r>
              <a:rPr lang="en-US" sz="2000"/>
              <a:t>perfect security</a:t>
            </a:r>
          </a:p>
          <a:p>
            <a:pPr marL="800100" lvl="1" indent="-342900">
              <a:buFont typeface="Calibri"/>
              <a:buChar char="-"/>
            </a:pPr>
            <a:r>
              <a:rPr lang="en-US" sz="2000"/>
              <a:t>key </a:t>
            </a:r>
            <a:r>
              <a:rPr lang="en-US" sz="2000">
                <a:solidFill>
                  <a:srgbClr val="C00000"/>
                </a:solidFill>
              </a:rPr>
              <a:t>must</a:t>
            </a:r>
            <a:r>
              <a:rPr lang="en-US" sz="2000"/>
              <a:t> be used only once</a:t>
            </a:r>
          </a:p>
          <a:p>
            <a:pPr marL="800100" lvl="1" indent="-342900">
              <a:buFont typeface="Calibri"/>
              <a:buChar char="-"/>
            </a:pPr>
            <a:r>
              <a:rPr lang="en-US" sz="2000"/>
              <a:t>key is as long as the message</a:t>
            </a:r>
          </a:p>
          <a:p>
            <a:pPr marL="285750" indent="-285750">
              <a:buFont typeface="Calibri"/>
              <a:buChar char="-"/>
            </a:pPr>
            <a:r>
              <a:rPr lang="en-US" sz="2000"/>
              <a:t>AES-CBC, AES-CTR, ChaCha20, ...</a:t>
            </a:r>
          </a:p>
          <a:p>
            <a:pPr marL="800100" lvl="1" indent="-342900">
              <a:buFont typeface="Calibri"/>
              <a:buChar char="-"/>
            </a:pPr>
            <a:r>
              <a:rPr lang="en-US" sz="2000"/>
              <a:t>post-quantum security</a:t>
            </a:r>
          </a:p>
          <a:p>
            <a:pPr marL="800100" lvl="1" indent="-342900">
              <a:buFont typeface="Calibri"/>
              <a:buChar char="-"/>
            </a:pPr>
            <a:r>
              <a:rPr lang="en-US" sz="2000"/>
              <a:t>re-use the same key</a:t>
            </a:r>
          </a:p>
          <a:p>
            <a:pPr marL="800100" lvl="1" indent="-342900">
              <a:buFont typeface="Calibri"/>
              <a:buChar char="-"/>
            </a:pPr>
            <a:r>
              <a:rPr lang="en-US" sz="2000"/>
              <a:t>key is short</a:t>
            </a:r>
          </a:p>
        </p:txBody>
      </p:sp>
      <p:sp>
        <p:nvSpPr>
          <p:cNvPr id="4" name="Arc 3">
            <a:extLst>
              <a:ext uri="{FF2B5EF4-FFF2-40B4-BE49-F238E27FC236}">
                <a16:creationId xmlns:a16="http://schemas.microsoft.com/office/drawing/2014/main" id="{C409C2F7-DE50-9570-C584-AF7A5CD74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C7FE9543-FCBF-2948-A90E-9F0B2F5A66C8}"/>
              </a:ext>
            </a:extLst>
          </p:cNvPr>
          <p:cNvSpPr>
            <a:spLocks noGrp="1"/>
          </p:cNvSpPr>
          <p:nvPr>
            <p:ph type="sldNum" sz="quarter" idx="12"/>
          </p:nvPr>
        </p:nvSpPr>
        <p:spPr/>
        <p:txBody>
          <a:bodyPr/>
          <a:lstStyle/>
          <a:p>
            <a:fld id="{5BB3ADA4-89F1-460D-B2C7-F0412672FE97}" type="slidenum">
              <a:rPr lang="LID4096" smtClean="0"/>
              <a:t>9</a:t>
            </a:fld>
            <a:endParaRPr lang="en-US"/>
          </a:p>
        </p:txBody>
      </p:sp>
    </p:spTree>
    <p:extLst>
      <p:ext uri="{BB962C8B-B14F-4D97-AF65-F5344CB8AC3E}">
        <p14:creationId xmlns:p14="http://schemas.microsoft.com/office/powerpoint/2010/main" val="1767125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5a1b388-0760-4e4c-bd6f-9ef33d35a31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311B27F624DC44ACAD93FDA3037E56" ma:contentTypeVersion="13" ma:contentTypeDescription="Create a new document." ma:contentTypeScope="" ma:versionID="fa449354725cfa63d5d7e93c88efedd4">
  <xsd:schema xmlns:xsd="http://www.w3.org/2001/XMLSchema" xmlns:xs="http://www.w3.org/2001/XMLSchema" xmlns:p="http://schemas.microsoft.com/office/2006/metadata/properties" xmlns:ns3="f5a1b388-0760-4e4c-bd6f-9ef33d35a314" xmlns:ns4="0235bc38-d03c-4f50-bd1d-2acb4b91a768" targetNamespace="http://schemas.microsoft.com/office/2006/metadata/properties" ma:root="true" ma:fieldsID="28e1f81925b13b8b0785d119b976c8f1" ns3:_="" ns4:_="">
    <xsd:import namespace="f5a1b388-0760-4e4c-bd6f-9ef33d35a314"/>
    <xsd:import namespace="0235bc38-d03c-4f50-bd1d-2acb4b91a768"/>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a1b388-0760-4e4c-bd6f-9ef33d35a31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35bc38-d03c-4f50-bd1d-2acb4b91a768"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065A5F-8BC6-4299-BC30-A06E3B540F76}">
  <ds:schemaRefs>
    <ds:schemaRef ds:uri="http://schemas.microsoft.com/sharepoint/v3/contenttype/forms"/>
  </ds:schemaRefs>
</ds:datastoreItem>
</file>

<file path=customXml/itemProps2.xml><?xml version="1.0" encoding="utf-8"?>
<ds:datastoreItem xmlns:ds="http://schemas.openxmlformats.org/officeDocument/2006/customXml" ds:itemID="{ACBCC2AF-5DCC-4677-9683-1FA64DFAA506}">
  <ds:schemaRefs>
    <ds:schemaRef ds:uri="http://schemas.microsoft.com/office/infopath/2007/PartnerControls"/>
    <ds:schemaRef ds:uri="0235bc38-d03c-4f50-bd1d-2acb4b91a768"/>
    <ds:schemaRef ds:uri="http://purl.org/dc/dcmitype/"/>
    <ds:schemaRef ds:uri="http://purl.org/dc/elements/1.1/"/>
    <ds:schemaRef ds:uri="http://www.w3.org/XML/1998/namespace"/>
    <ds:schemaRef ds:uri="http://schemas.microsoft.com/office/2006/documentManagement/types"/>
    <ds:schemaRef ds:uri="http://schemas.openxmlformats.org/package/2006/metadata/core-properties"/>
    <ds:schemaRef ds:uri="http://purl.org/dc/terms/"/>
    <ds:schemaRef ds:uri="f5a1b388-0760-4e4c-bd6f-9ef33d35a314"/>
    <ds:schemaRef ds:uri="http://schemas.microsoft.com/office/2006/metadata/properties"/>
  </ds:schemaRefs>
</ds:datastoreItem>
</file>

<file path=customXml/itemProps3.xml><?xml version="1.0" encoding="utf-8"?>
<ds:datastoreItem xmlns:ds="http://schemas.openxmlformats.org/officeDocument/2006/customXml" ds:itemID="{E7021F18-58F8-41F1-B8D9-FBC315A15E97}">
  <ds:schemaRefs>
    <ds:schemaRef ds:uri="0235bc38-d03c-4f50-bd1d-2acb4b91a768"/>
    <ds:schemaRef ds:uri="f5a1b388-0760-4e4c-bd6f-9ef33d35a3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2553</Words>
  <Application>Microsoft Office PowerPoint</Application>
  <PresentationFormat>Widescreen</PresentationFormat>
  <Paragraphs>456</Paragraphs>
  <Slides>41</Slides>
  <Notes>14</Notes>
  <HiddenSlides>1</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A critical analysis of deployed use cases for quantum key distribution  and comparison with post-quantum cryptography</vt:lpstr>
      <vt:lpstr>Team</vt:lpstr>
      <vt:lpstr>Table of Contents</vt:lpstr>
      <vt:lpstr>Motivation and Contributions</vt:lpstr>
      <vt:lpstr>Harvest now, decrypt later</vt:lpstr>
      <vt:lpstr>Background</vt:lpstr>
      <vt:lpstr>Classifying Security</vt:lpstr>
      <vt:lpstr>Cryptographic Primitives</vt:lpstr>
      <vt:lpstr>Encryption</vt:lpstr>
      <vt:lpstr>Message Authentication Code (MAC)</vt:lpstr>
      <vt:lpstr>Authenticated Encryption</vt:lpstr>
      <vt:lpstr>Pseudo-Random Generator (PRG)</vt:lpstr>
      <vt:lpstr>Digital Signatures</vt:lpstr>
      <vt:lpstr>Authenticated Key Exchange (AKE)</vt:lpstr>
      <vt:lpstr>QKD (with ITS-MACs)</vt:lpstr>
      <vt:lpstr>QKD (with Digital Signatures)</vt:lpstr>
      <vt:lpstr>Assumptions of QKD</vt:lpstr>
      <vt:lpstr>Assumptions of PQC</vt:lpstr>
      <vt:lpstr>Security guarantees</vt:lpstr>
      <vt:lpstr>A system is as secure as its weakest link</vt:lpstr>
      <vt:lpstr>Protocols</vt:lpstr>
      <vt:lpstr>Communication protocols</vt:lpstr>
      <vt:lpstr>Analysis Method</vt:lpstr>
      <vt:lpstr>Use Case Summaries</vt:lpstr>
      <vt:lpstr>Authenticity of election results</vt:lpstr>
      <vt:lpstr>Analysis and Recommendation</vt:lpstr>
      <vt:lpstr>Distributed information sharing and backups</vt:lpstr>
      <vt:lpstr>Discussion of Data Back-up Use case</vt:lpstr>
      <vt:lpstr>Grid network: connecting power stations</vt:lpstr>
      <vt:lpstr>Analysis and Recommendation</vt:lpstr>
      <vt:lpstr>Genome data </vt:lpstr>
      <vt:lpstr>Analysis and Recommendation</vt:lpstr>
      <vt:lpstr>Self Driving Cars</vt:lpstr>
      <vt:lpstr>Analysis and Recommendation</vt:lpstr>
      <vt:lpstr>Not considered use cases</vt:lpstr>
      <vt:lpstr>Conclusion and Recommendations</vt:lpstr>
      <vt:lpstr>Acknowledgement and Funding</vt:lpstr>
      <vt:lpstr>Reference Slides</vt:lpstr>
      <vt:lpstr>Appendix: Quantum Authentication</vt:lpstr>
      <vt:lpstr>Appendix:  Combined keys </vt:lpstr>
      <vt:lpstr>Backup for disaster recovery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Das, Soumya</dc:creator>
  <cp:lastModifiedBy>Das, Soumya</cp:lastModifiedBy>
  <cp:revision>4</cp:revision>
  <dcterms:created xsi:type="dcterms:W3CDTF">2025-06-09T17:02:02Z</dcterms:created>
  <dcterms:modified xsi:type="dcterms:W3CDTF">2025-06-18T08:20:17Z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0x010100F8311B27F624DC44ACAD93FDA3037E56</vt:lpwstr>
  </property>
</Properties>
</file>